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8" r:id="rId2"/>
    <p:sldId id="354" r:id="rId3"/>
    <p:sldId id="268" r:id="rId4"/>
    <p:sldId id="377" r:id="rId5"/>
    <p:sldId id="344" r:id="rId6"/>
    <p:sldId id="345" r:id="rId7"/>
    <p:sldId id="378" r:id="rId8"/>
    <p:sldId id="379" r:id="rId9"/>
    <p:sldId id="380" r:id="rId10"/>
    <p:sldId id="381" r:id="rId11"/>
    <p:sldId id="348" r:id="rId12"/>
    <p:sldId id="382" r:id="rId13"/>
    <p:sldId id="364" r:id="rId14"/>
    <p:sldId id="365" r:id="rId15"/>
    <p:sldId id="384" r:id="rId16"/>
    <p:sldId id="385" r:id="rId17"/>
    <p:sldId id="386" r:id="rId18"/>
    <p:sldId id="383" r:id="rId19"/>
    <p:sldId id="387" r:id="rId20"/>
    <p:sldId id="292" r:id="rId21"/>
    <p:sldId id="362" r:id="rId22"/>
    <p:sldId id="369" r:id="rId23"/>
    <p:sldId id="370" r:id="rId24"/>
    <p:sldId id="371" r:id="rId25"/>
    <p:sldId id="372" r:id="rId26"/>
    <p:sldId id="351" r:id="rId27"/>
    <p:sldId id="366" r:id="rId28"/>
    <p:sldId id="373" r:id="rId29"/>
    <p:sldId id="374" r:id="rId30"/>
    <p:sldId id="375" r:id="rId31"/>
    <p:sldId id="376" r:id="rId32"/>
    <p:sldId id="350" r:id="rId33"/>
    <p:sldId id="367" r:id="rId34"/>
    <p:sldId id="32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3" autoAdjust="0"/>
    <p:restoredTop sz="78456" autoAdjust="0"/>
  </p:normalViewPr>
  <p:slideViewPr>
    <p:cSldViewPr snapToGrid="0">
      <p:cViewPr varScale="1">
        <p:scale>
          <a:sx n="87" d="100"/>
          <a:sy n="87" d="100"/>
        </p:scale>
        <p:origin x="36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道路交通场景中涉及各种智能体之间复杂的交互，例如当车辆行驶在道路上，司机总是受到周围物理环境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和交通环境中各类智能体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如行人、车辆、骑自行车的人</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数据集中原始高清地图处理而来（图</a:t>
            </a:r>
            <a:r>
              <a:rPr lang="en-US" altLang="zh-CN" sz="1800" dirty="0">
                <a:effectLst/>
                <a:latin typeface="Times New Roman" panose="02020603050405020304" pitchFamily="18" charset="0"/>
                <a:ea typeface="宋体" panose="02010600030101010101" pitchFamily="2" charset="-122"/>
              </a:rPr>
              <a:t>2.6</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），其由静态语义地图、动态智能体位置地图和实时交通灯地图以及序列历史轨迹特征组成。</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技术，模型的整个架构是通过</a:t>
            </a:r>
            <a:r>
              <a:rPr lang="en-US" altLang="zh-CN" sz="1800" dirty="0">
                <a:effectLst/>
                <a:latin typeface="Times New Roman" panose="02020603050405020304" pitchFamily="18" charset="0"/>
                <a:ea typeface="宋体" panose="02010600030101010101" pitchFamily="2" charset="-122"/>
              </a:rPr>
              <a:t>Encoder-Interaction-Decoder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架构搭建，采用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对数据集中的栅格地图信息和历史轨迹特征信息并行的进行编码，通过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交互注意力网络对提取到的历史轨迹序列特征和地图场景特征进行整合并提取智能体之间和智能体与环境之间的交互信息，最后通过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预测网络，对网络模型的输入进行预测。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魔术公式轮胎模型，运用三角函数对试验数据进行拟合，据此得到轮胎的侧向力、纵向力、回正力矩等与滑移率、车辆侧偏角之间的关系</a:t>
            </a:r>
            <a:r>
              <a:rPr lang="zh-CN" altLang="en-US" sz="1200" kern="1200" dirty="0">
                <a:solidFill>
                  <a:schemeClr val="tx1"/>
                </a:solidFill>
                <a:effectLst/>
                <a:latin typeface="+mn-lt"/>
                <a:ea typeface="+mn-ea"/>
                <a:cs typeface="+mn-cs"/>
              </a:rPr>
              <a:t>，一般形式为：</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3014704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152349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由于本文</a:t>
            </a:r>
            <a:r>
              <a:rPr lang="zh-CN" altLang="en-US" sz="1200" kern="1200" dirty="0">
                <a:solidFill>
                  <a:schemeClr val="tx1"/>
                </a:solidFill>
                <a:effectLst/>
                <a:latin typeface="+mn-lt"/>
                <a:ea typeface="+mn-ea"/>
                <a:cs typeface="+mn-cs"/>
              </a:rPr>
              <a:t>没有</a:t>
            </a:r>
            <a:r>
              <a:rPr lang="zh-CN" altLang="zh-CN" sz="1200" kern="1200" dirty="0">
                <a:solidFill>
                  <a:schemeClr val="tx1"/>
                </a:solidFill>
                <a:effectLst/>
                <a:latin typeface="+mn-lt"/>
                <a:ea typeface="+mn-ea"/>
                <a:cs typeface="+mn-cs"/>
              </a:rPr>
              <a:t>将质心侧偏角、轮胎侧偏角、横向加速度作为系统状态量，因此在控制过程中需要利用已知状态量计算和预测。因此为满足上述约束关系，统一用输出量约束表示。</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第一项是</a:t>
            </a:r>
            <a:r>
              <a:rPr lang="zh-CN" altLang="en-US" sz="1200" kern="1200" dirty="0">
                <a:solidFill>
                  <a:schemeClr val="tx1"/>
                </a:solidFill>
                <a:effectLst/>
                <a:latin typeface="+mn-lt"/>
                <a:ea typeface="+mn-ea"/>
                <a:cs typeface="+mn-cs"/>
              </a:rPr>
              <a:t>反应</a:t>
            </a:r>
            <a:r>
              <a:rPr lang="zh-CN" altLang="zh-CN" sz="1200" kern="1200" dirty="0">
                <a:solidFill>
                  <a:schemeClr val="tx1"/>
                </a:solidFill>
                <a:effectLst/>
                <a:latin typeface="+mn-lt"/>
                <a:ea typeface="+mn-ea"/>
                <a:cs typeface="+mn-cs"/>
              </a:rPr>
              <a:t>预测时域内实际输出量与参考值之差，反映控制系统对参考轨迹的快速跟踪能力；第二项反映的是在控制时域内系统对控制增量的约束能力，即系统的平稳性；第三项为系统加入的松弛因子，防止系统出现无可行解的情况。</a:t>
            </a:r>
          </a:p>
          <a:p>
            <a:endParaRPr lang="en-US" altLang="zh-CN"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310570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282580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在基于模型预测控制的轨迹跟踪控制器设计过程中，不仅需要考虑跟踪精度，还需考虑控制器的跟踪稳定性。因此，本文选择曲率变化较大的双移线轨迹</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，验证控制器对于车速、路面附着系数的适应性。</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低中高三种车速条件下，期望轨迹与实际轨迹均能较好贴合，但实际输出值与参考值之间的误差随着车速的增加而增大。证明了本文设计的轨迹跟踪控制器对于不同车速具有良好的适应性，但随着初始车速的增加，轨迹跟踪控制器的性能会有所下降。</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270185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可以看出当路面摩擦因数为</a:t>
            </a:r>
            <a:r>
              <a:rPr lang="en-US" altLang="zh-CN" dirty="0"/>
              <a:t>0.85</a:t>
            </a:r>
            <a:r>
              <a:rPr lang="zh-CN" altLang="en-US" dirty="0"/>
              <a:t>时，控制器能够精确跟踪参考轨迹；当路面摩擦因数为</a:t>
            </a:r>
            <a:r>
              <a:rPr lang="en-US" altLang="zh-CN" dirty="0"/>
              <a:t>0.4</a:t>
            </a:r>
            <a:r>
              <a:rPr lang="zh-CN" altLang="en-US" dirty="0"/>
              <a:t>时，实际轨迹与参考轨迹间误差较大，但偏差值在可接受范围。因此证明，轨迹跟踪控制器对于不同附着条件具有良好的适应性，但是控制效果会随着附着条件的下降而降低。</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3249092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相对于</a:t>
            </a:r>
            <a:r>
              <a:rPr lang="en-US" altLang="zh-CN" sz="1200" kern="1200" dirty="0" err="1">
                <a:solidFill>
                  <a:schemeClr val="tx1"/>
                </a:solidFill>
                <a:effectLst/>
                <a:latin typeface="+mn-lt"/>
                <a:ea typeface="+mn-ea"/>
                <a:cs typeface="+mn-cs"/>
              </a:rPr>
              <a:t>Carsim</a:t>
            </a:r>
            <a:r>
              <a:rPr lang="zh-CN" altLang="zh-CN" sz="1200" kern="1200" dirty="0">
                <a:solidFill>
                  <a:schemeClr val="tx1"/>
                </a:solidFill>
                <a:effectLst/>
                <a:latin typeface="+mn-lt"/>
                <a:ea typeface="+mn-ea"/>
                <a:cs typeface="+mn-cs"/>
              </a:rPr>
              <a:t>等仿真软件，</a:t>
            </a:r>
            <a:r>
              <a:rPr lang="en-US" altLang="zh-CN" sz="1200" kern="1200" dirty="0" err="1">
                <a:solidFill>
                  <a:schemeClr val="tx1"/>
                </a:solidFill>
                <a:effectLst/>
                <a:latin typeface="+mn-lt"/>
                <a:ea typeface="+mn-ea"/>
                <a:cs typeface="+mn-cs"/>
              </a:rPr>
              <a:t>Prescan</a:t>
            </a:r>
            <a:r>
              <a:rPr lang="zh-CN" altLang="zh-CN" sz="1200" kern="1200" dirty="0">
                <a:solidFill>
                  <a:schemeClr val="tx1"/>
                </a:solidFill>
                <a:effectLst/>
                <a:latin typeface="+mn-lt"/>
                <a:ea typeface="+mn-ea"/>
                <a:cs typeface="+mn-cs"/>
              </a:rPr>
              <a:t>中可以快速搭建所需交通场景，并在</a:t>
            </a:r>
            <a:r>
              <a:rPr lang="en-US" altLang="zh-CN" sz="1200" kern="1200" dirty="0">
                <a:solidFill>
                  <a:schemeClr val="tx1"/>
                </a:solidFill>
                <a:effectLst/>
                <a:latin typeface="+mn-lt"/>
                <a:ea typeface="+mn-ea"/>
                <a:cs typeface="+mn-cs"/>
              </a:rPr>
              <a:t>Simulink</a:t>
            </a:r>
            <a:r>
              <a:rPr lang="zh-CN" altLang="zh-CN" sz="1200" kern="1200" dirty="0">
                <a:solidFill>
                  <a:schemeClr val="tx1"/>
                </a:solidFill>
                <a:effectLst/>
                <a:latin typeface="+mn-lt"/>
                <a:ea typeface="+mn-ea"/>
                <a:cs typeface="+mn-cs"/>
              </a:rPr>
              <a:t>中生成相应的车辆、行人、传感器等控制模块。</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34</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2018</a:t>
            </a:r>
            <a:r>
              <a:rPr lang="zh-CN" altLang="en-US" baseline="0" dirty="0"/>
              <a:t>年谷歌智能车安全报告中指出，智能车实现</a:t>
            </a:r>
            <a:r>
              <a:rPr lang="en-US" altLang="zh-CN" baseline="0" dirty="0"/>
              <a:t>L4</a:t>
            </a:r>
            <a:r>
              <a:rPr lang="zh-CN" altLang="en-US" baseline="0" dirty="0"/>
              <a:t>级别甚至更高水平的智能化，需要解决这四个问题。问题一、二、三、四，这对应智能车研究领域中的四个问题。本文也是对第三个问题进行研究，为智能车决策控制奠定基础。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a:t>
            </a:r>
            <a:r>
              <a:rPr lang="zh-CN" altLang="en-US" sz="1800" dirty="0">
                <a:effectLst/>
                <a:latin typeface="Times New Roman" panose="02020603050405020304" pitchFamily="18" charset="0"/>
                <a:ea typeface="宋体" panose="02010600030101010101" pitchFamily="2" charset="-122"/>
              </a:rPr>
              <a:t>，通过</a:t>
            </a:r>
            <a:r>
              <a:rPr lang="zh-CN" altLang="zh-CN" sz="1800" dirty="0">
                <a:effectLst/>
                <a:latin typeface="Times New Roman" panose="02020603050405020304" pitchFamily="18" charset="0"/>
                <a:ea typeface="宋体" panose="02010600030101010101" pitchFamily="2" charset="-122"/>
              </a:rPr>
              <a:t>与贝叶斯滤波器、马尔卡夫网络，卡尔曼滤波或者贝叶斯网络等模型结合起来，将当前状态传播到未来状态做预测。</a:t>
            </a:r>
            <a:r>
              <a:rPr lang="zh-CN" altLang="en-US" sz="1800" dirty="0">
                <a:effectLst/>
                <a:latin typeface="Times New Roman" panose="02020603050405020304" pitchFamily="18" charset="0"/>
                <a:ea typeface="宋体" panose="02010600030101010101" pitchFamily="2" charset="-122"/>
              </a:rPr>
              <a:t>基于运动学特征的预测模型有，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切换线性动力学系统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动态贝叶斯，卡尔曼滤波和马尔可夫模型等。</a:t>
            </a:r>
            <a:r>
              <a:rPr lang="zh-CN" altLang="zh-CN" sz="1800" dirty="0">
                <a:effectLst/>
                <a:latin typeface="Times New Roman" panose="02020603050405020304" pitchFamily="18" charset="0"/>
                <a:ea typeface="宋体" panose="02010600030101010101" pitchFamily="2" charset="-122"/>
              </a:rPr>
              <a:t>在基于深度学习的轨迹预测方法中，根据是否考虑智能体之间的交互影响，可将其划分为单轨迹预测模型</a:t>
            </a:r>
            <a:r>
              <a:rPr lang="en-US" altLang="zh-CN" sz="1800" dirty="0">
                <a:effectLst/>
                <a:latin typeface="Times New Roman" panose="02020603050405020304" pitchFamily="18" charset="0"/>
                <a:ea typeface="宋体" panose="02010600030101010101" pitchFamily="2" charset="-122"/>
              </a:rPr>
              <a:t>(LSTM,Seq2Seq)</a:t>
            </a:r>
            <a:r>
              <a:rPr lang="zh-CN" altLang="zh-CN" sz="1800" dirty="0">
                <a:effectLst/>
                <a:latin typeface="Times New Roman" panose="02020603050405020304" pitchFamily="18" charset="0"/>
                <a:ea typeface="宋体" panose="02010600030101010101" pitchFamily="2" charset="-122"/>
              </a:rPr>
              <a:t>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例如，在交通场景的真实驾驶环境中，智能体尝试行驶到哪条车道上的不确定性。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角以及与周围环境之间的交互等。</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indent="304800" algn="just">
                  <a:lnSpc>
                    <a:spcPct val="125000"/>
                  </a:lnSpc>
                </a:pP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Choice>
        <mc:Fallback>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7777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例如，在交通场景的真实驾驶环境中，智能体尝试行驶到哪条车道上的不确定性。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角以及与周围环境之间的交互等。</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166170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package" Target="../embeddings/Microsoft_Visio___1.vsdx"/></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5.emf"/><Relationship Id="rId4" Type="http://schemas.openxmlformats.org/officeDocument/2006/relationships/package" Target="../embeddings/Microsoft_Visio___2.vsdx"/></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9.wmf"/><Relationship Id="rId5" Type="http://schemas.openxmlformats.org/officeDocument/2006/relationships/oleObject" Target="../embeddings/oleObject1.bin"/><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4.wmf"/><Relationship Id="rId3" Type="http://schemas.openxmlformats.org/officeDocument/2006/relationships/notesSlide" Target="../notesSlides/notesSlide21.xml"/><Relationship Id="rId7" Type="http://schemas.openxmlformats.org/officeDocument/2006/relationships/image" Target="../media/image61.w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oleObject" Target="../embeddings/oleObject2.bin"/><Relationship Id="rId11" Type="http://schemas.openxmlformats.org/officeDocument/2006/relationships/image" Target="../media/image63.wmf"/><Relationship Id="rId5" Type="http://schemas.openxmlformats.org/officeDocument/2006/relationships/image" Target="../media/image60.emf"/><Relationship Id="rId10" Type="http://schemas.openxmlformats.org/officeDocument/2006/relationships/oleObject" Target="../embeddings/oleObject4.bin"/><Relationship Id="rId4" Type="http://schemas.openxmlformats.org/officeDocument/2006/relationships/package" Target="../embeddings/Microsoft_Visio___3.vsdx"/><Relationship Id="rId9" Type="http://schemas.openxmlformats.org/officeDocument/2006/relationships/image" Target="../media/image62.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5.w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66.png"/><Relationship Id="rId7" Type="http://schemas.openxmlformats.org/officeDocument/2006/relationships/image" Target="../media/image68.w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oleObject" Target="../embeddings/oleObject7.bin"/><Relationship Id="rId5" Type="http://schemas.openxmlformats.org/officeDocument/2006/relationships/image" Target="../media/image67.emf"/><Relationship Id="rId4" Type="http://schemas.openxmlformats.org/officeDocument/2006/relationships/package" Target="../embeddings/Microsoft_Visio___4.vsdx"/><Relationship Id="rId9" Type="http://schemas.openxmlformats.org/officeDocument/2006/relationships/image" Target="../media/image69.wmf"/></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5.tmp"/></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em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高清静态地图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智能体历史位置图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动态红绿灯示意图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静态地图包括可通行区域、不可通行区域、车道线、人行道、停车线信息，用不同的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动态智能体位置地图是障碍物历史位置的映射序列，每一步都有一个通道；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交通灯地图包含实时交通灯信息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4"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5"/>
          <a:stretch>
            <a:fillRect/>
          </a:stretch>
        </p:blipFill>
        <p:spPr>
          <a:xfrm>
            <a:off x="4423260" y="830918"/>
            <a:ext cx="1892487" cy="1892487"/>
          </a:xfrm>
          <a:prstGeom prst="rect">
            <a:avLst/>
          </a:prstGeom>
        </p:spPr>
      </p:pic>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6"/>
          <a:stretch>
            <a:fillRect/>
          </a:stretch>
        </p:blipFill>
        <p:spPr>
          <a:xfrm>
            <a:off x="4423261" y="2747554"/>
            <a:ext cx="1892487" cy="1942954"/>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205462"/>
            <a:ext cx="505406" cy="4280938"/>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1563845539"/>
              </p:ext>
            </p:extLst>
          </p:nvPr>
        </p:nvGraphicFramePr>
        <p:xfrm>
          <a:off x="1401672" y="872454"/>
          <a:ext cx="9379388" cy="3971174"/>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1401672" y="872454"/>
                        <a:ext cx="9379388" cy="3971174"/>
                      </a:xfrm>
                      <a:prstGeom prst="rect">
                        <a:avLst/>
                      </a:prstGeom>
                      <a:noFill/>
                    </p:spPr>
                  </p:pic>
                </p:oleObj>
              </mc:Fallback>
            </mc:AlternateContent>
          </a:graphicData>
        </a:graphic>
      </p:graphicFrame>
      <p:sp>
        <p:nvSpPr>
          <p:cNvPr id="28" name="文本框 27">
            <a:extLst>
              <a:ext uri="{FF2B5EF4-FFF2-40B4-BE49-F238E27FC236}">
                <a16:creationId xmlns:a16="http://schemas.microsoft.com/office/drawing/2014/main" id="{B63ABB18-2AF0-46F2-81B3-1B400C3C6457}"/>
              </a:ext>
            </a:extLst>
          </p:cNvPr>
          <p:cNvSpPr txBox="1"/>
          <p:nvPr/>
        </p:nvSpPr>
        <p:spPr>
          <a:xfrm>
            <a:off x="1292638" y="4843628"/>
            <a:ext cx="9379388" cy="1442061"/>
          </a:xfrm>
          <a:prstGeom prst="rect">
            <a:avLst/>
          </a:prstGeom>
          <a:no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预测网络，对网络模型的输入进行预测。</a:t>
            </a:r>
            <a:endParaRPr lang="zh-CN" altLang="zh-CN" sz="18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109661"/>
            <a:ext cx="5015677" cy="2129297"/>
          </a:xfrm>
          <a:prstGeom prst="rect">
            <a:avLst/>
          </a:prstGeom>
        </p:spPr>
      </p:pic>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DAC77FDB-9FD5-4392-8165-A5A374B3514E}"/>
                  </a:ext>
                </a:extLst>
              </p:cNvPr>
              <p:cNvSpPr txBox="1"/>
              <p:nvPr/>
            </p:nvSpPr>
            <p:spPr>
              <a:xfrm>
                <a:off x="6096000" y="1109661"/>
                <a:ext cx="5206288" cy="1498744"/>
              </a:xfrm>
              <a:prstGeom prst="rect">
                <a:avLst/>
              </a:prstGeom>
              <a:solidFill>
                <a:schemeClr val="bg1"/>
              </a:solidFill>
              <a:ln cap="rnd">
                <a:noFill/>
              </a:ln>
            </p:spPr>
            <p:txBody>
              <a:bodyPr wrap="square">
                <a:spAutoFit/>
              </a:bodyPr>
              <a:lstStyle/>
              <a:p>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由两个模块组成：将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处理好的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复杂栅格地图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轻量特征提取网络，提取地图的语义特征表示，输出特征提取后的特征图，然后设计使用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并返回一个与输入图像大小相同的特征图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96000" y="1109661"/>
                <a:ext cx="5206288" cy="1498744"/>
              </a:xfrm>
              <a:prstGeom prst="rect">
                <a:avLst/>
              </a:prstGeom>
              <a:blipFill>
                <a:blip r:embed="rId4"/>
                <a:stretch>
                  <a:fillRect l="-937" t="-2846" r="-5269" b="-4065"/>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mc:Choice xmlns:a14="http://schemas.microsoft.com/office/drawing/2010/main" Requires="a14">
          <p:sp>
            <p:nvSpPr>
              <p:cNvPr id="88" name="文本框 87">
                <a:extLst>
                  <a:ext uri="{FF2B5EF4-FFF2-40B4-BE49-F238E27FC236}">
                    <a16:creationId xmlns:a16="http://schemas.microsoft.com/office/drawing/2014/main" id="{12440C7B-F485-47A4-AA70-54E15D64D6C4}"/>
                  </a:ext>
                </a:extLst>
              </p:cNvPr>
              <p:cNvSpPr txBox="1"/>
              <p:nvPr/>
            </p:nvSpPr>
            <p:spPr>
              <a:xfrm>
                <a:off x="6095998" y="3705216"/>
                <a:ext cx="5206289" cy="2134559"/>
              </a:xfrm>
              <a:prstGeom prst="rect">
                <a:avLst/>
              </a:prstGeom>
              <a:solidFill>
                <a:schemeClr val="bg1"/>
              </a:solidFill>
            </p:spPr>
            <p:txBody>
              <a:bodyPr wrap="square">
                <a:spAutoFit/>
              </a:bodyPr>
              <a:lstStyle/>
              <a:p>
                <a:pPr algn="just">
                  <a:lnSpc>
                    <a:spcPct val="125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是用来接收历史状态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（四维向量：位置、速度和转向角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作为输入，利用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网络</a:t>
                </a:r>
                <a:r>
                  <a:rPr lang="zh-CN" altLang="en-US" sz="1800" dirty="0">
                    <a:effectLst/>
                    <a:latin typeface="Times New Roman" panose="02020603050405020304" pitchFamily="18" charset="0"/>
                    <a:ea typeface="宋体" panose="02010600030101010101" pitchFamily="2" charset="-122"/>
                  </a:rPr>
                  <a:t>能够高效</a:t>
                </a:r>
                <a:r>
                  <a:rPr lang="zh-CN" altLang="zh-CN" sz="1800" dirty="0">
                    <a:effectLst/>
                    <a:latin typeface="Times New Roman" panose="02020603050405020304" pitchFamily="18" charset="0"/>
                    <a:ea typeface="宋体" panose="02010600030101010101" pitchFamily="2" charset="-122"/>
                  </a:rPr>
                  <a:t>处理时序信息的特点，提取历史轨迹序列特征。模型首先使用多层感知器将输入特征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嵌入到更高维的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对这些智能体的状态进行编码，编码生成特征向量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5998" y="3705216"/>
                <a:ext cx="5206289" cy="2134559"/>
              </a:xfrm>
              <a:prstGeom prst="rect">
                <a:avLst/>
              </a:prstGeom>
              <a:blipFill>
                <a:blip r:embed="rId6"/>
                <a:stretch>
                  <a:fillRect l="-937" t="-857" r="-937" b="-28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文本框 88">
                <a:extLst>
                  <a:ext uri="{FF2B5EF4-FFF2-40B4-BE49-F238E27FC236}">
                    <a16:creationId xmlns:a16="http://schemas.microsoft.com/office/drawing/2014/main" id="{1D1CF26C-570D-45FC-83C7-3E1C726E842D}"/>
                  </a:ext>
                </a:extLst>
              </p:cNvPr>
              <p:cNvSpPr txBox="1"/>
              <p:nvPr/>
            </p:nvSpPr>
            <p:spPr>
              <a:xfrm>
                <a:off x="5652039" y="2608405"/>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5652039" y="2608405"/>
                <a:ext cx="6094206" cy="390748"/>
              </a:xfrm>
              <a:prstGeom prst="rect">
                <a:avLst/>
              </a:prstGeom>
              <a:blipFill>
                <a:blip r:embed="rId7"/>
                <a:stretch>
                  <a:fillRect b="-78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a:extLst>
                  <a:ext uri="{FF2B5EF4-FFF2-40B4-BE49-F238E27FC236}">
                    <a16:creationId xmlns:a16="http://schemas.microsoft.com/office/drawing/2014/main" id="{6D3E8C48-9BF5-4AE1-B03C-6EC728CD744F}"/>
                  </a:ext>
                </a:extLst>
              </p:cNvPr>
              <p:cNvSpPr txBox="1"/>
              <p:nvPr/>
            </p:nvSpPr>
            <p:spPr>
              <a:xfrm>
                <a:off x="5822577" y="5870552"/>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822577" y="5870552"/>
                <a:ext cx="6094206" cy="438582"/>
              </a:xfrm>
              <a:prstGeom prst="rect">
                <a:avLst/>
              </a:prstGeom>
              <a:blipFill>
                <a:blip r:embed="rId8"/>
                <a:stretch>
                  <a:fillRect b="-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FBB1CA50-8B6D-45EB-94E4-838075853661}"/>
                  </a:ext>
                </a:extLst>
              </p:cNvPr>
              <p:cNvSpPr txBox="1"/>
              <p:nvPr/>
            </p:nvSpPr>
            <p:spPr>
              <a:xfrm>
                <a:off x="6096000" y="800100"/>
                <a:ext cx="5588306" cy="1843774"/>
              </a:xfrm>
              <a:prstGeom prst="rect">
                <a:avLst/>
              </a:prstGeom>
              <a:solidFill>
                <a:schemeClr val="bg1"/>
              </a:solidFill>
            </p:spPr>
            <p:txBody>
              <a:bodyPr wrap="square">
                <a:spAutoFit/>
              </a:bodyPr>
              <a:lstStyle/>
              <a:p>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，模型一共由两个主要的网络模块组成，一个模块是通过接受</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的输出特征图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。另一个模块是使用多头注意力网络来组合变换后的小特征图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96000" y="800100"/>
                <a:ext cx="5588306" cy="1843774"/>
              </a:xfrm>
              <a:prstGeom prst="rect">
                <a:avLst/>
              </a:prstGeom>
              <a:blipFill>
                <a:blip r:embed="rId4"/>
                <a:stretch>
                  <a:fillRect l="-872" t="-2310" b="-19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pPr/>
                <a:endParaRPr lang="zh-CN" altLang="en-US" dirty="0"/>
              </a:p>
            </p:txBody>
          </p:sp>
        </mc:Choice>
        <mc:Fallback>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446640"/>
                <a:ext cx="5529171" cy="1498744"/>
              </a:xfrm>
              <a:prstGeom prst="rect">
                <a:avLst/>
              </a:prstGeom>
              <a:solidFill>
                <a:schemeClr val="bg1"/>
              </a:solidFill>
            </p:spPr>
            <p:txBody>
              <a:bodyPr wrap="square">
                <a:spAutoFit/>
              </a:bodyPr>
              <a:lstStyle/>
              <a:p>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dirty="0">
                    <a:effectLst/>
                    <a:latin typeface="Times New Roman" panose="02020603050405020304" pitchFamily="18" charset="0"/>
                    <a:ea typeface="宋体" panose="02010600030101010101" pitchFamily="2" charset="-122"/>
                  </a:rPr>
                  <a:t>以</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作为输入输出最终的预测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结果，</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en-US" altLang="zh-CN" i="1" dirty="0"/>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概率置信度来表示</a:t>
                </a:r>
                <a14:m>
                  <m:oMath xmlns:m="http://schemas.openxmlformats.org/officeDocument/2006/math">
                    <m:r>
                      <a:rPr lang="en-US" altLang="zh-CN" i="1"/>
                      <m:t>𝜋</m:t>
                    </m:r>
                    <m:d>
                      <m:dPr>
                        <m:endChr m:val="|"/>
                        <m:ctrlPr>
                          <a:rPr lang="zh-CN" altLang="zh-CN" i="1"/>
                        </m:ctrlPr>
                      </m:dPr>
                      <m:e>
                        <m:sSub>
                          <m:sSubPr>
                            <m:ctrlPr>
                              <a:rPr lang="zh-CN" altLang="zh-CN" i="1"/>
                            </m:ctrlPr>
                          </m:sSubPr>
                          <m:e>
                            <m:r>
                              <a:rPr lang="en-US" altLang="zh-CN" i="1"/>
                              <m:t>𝑠</m:t>
                            </m:r>
                          </m:e>
                          <m:sub>
                            <m:r>
                              <a:rPr lang="en-US" altLang="zh-CN" i="1"/>
                              <m:t>𝑡</m:t>
                            </m:r>
                          </m:sub>
                        </m:sSub>
                      </m:e>
                    </m:d>
                    <m:sSub>
                      <m:sSubPr>
                        <m:ctrlPr>
                          <a:rPr lang="zh-CN" altLang="zh-CN" i="1"/>
                        </m:ctrlPr>
                      </m:sSubPr>
                      <m:e>
                        <m:r>
                          <a:rPr lang="en-US" altLang="zh-CN" i="1"/>
                          <m:t>𝑋</m:t>
                        </m:r>
                      </m:e>
                      <m:sub>
                        <m:r>
                          <a:rPr lang="en-US" altLang="zh-CN" i="1"/>
                          <m:t>𝑡</m:t>
                        </m:r>
                      </m:sub>
                    </m:sSub>
                    <m:r>
                      <a:rPr lang="en-US" altLang="zh-CN" i="1"/>
                      <m:t>)</m:t>
                    </m:r>
                  </m:oMath>
                </a14:m>
                <a:r>
                  <a:rPr lang="zh-CN" altLang="zh-CN" dirty="0"/>
                  <a:t>。</a:t>
                </a:r>
              </a:p>
            </p:txBody>
          </p:sp>
        </mc:Choice>
        <mc:Fallback>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446640"/>
                <a:ext cx="5529171" cy="1498744"/>
              </a:xfrm>
              <a:prstGeom prst="rect">
                <a:avLst/>
              </a:prstGeom>
              <a:blipFill>
                <a:blip r:embed="rId6"/>
                <a:stretch>
                  <a:fillRect l="-882" t="-3252" r="-882" b="-40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3602776F-1994-4FF9-BB14-E3DCCB3AC6BC}"/>
                  </a:ext>
                </a:extLst>
              </p:cNvPr>
              <p:cNvSpPr txBox="1"/>
              <p:nvPr/>
            </p:nvSpPr>
            <p:spPr>
              <a:xfrm>
                <a:off x="6951191" y="5850692"/>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6951191" y="5850692"/>
                <a:ext cx="4059715" cy="87120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703680667"/>
              </p:ext>
            </p:extLst>
          </p:nvPr>
        </p:nvGraphicFramePr>
        <p:xfrm>
          <a:off x="1281584" y="1272686"/>
          <a:ext cx="9628831" cy="4083010"/>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584" y="1272686"/>
                        <a:ext cx="9628831" cy="4083010"/>
                      </a:xfrm>
                      <a:prstGeom prst="rect">
                        <a:avLst/>
                      </a:prstGeom>
                      <a:noFill/>
                    </p:spPr>
                  </p:pic>
                </p:oleObj>
              </mc:Fallback>
            </mc:AlternateContent>
          </a:graphicData>
        </a:graphic>
      </p:graphicFrame>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2080593013"/>
              </p:ext>
            </p:extLst>
          </p:nvPr>
        </p:nvGraphicFramePr>
        <p:xfrm>
          <a:off x="1239787" y="1258586"/>
          <a:ext cx="9953146" cy="424890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787" y="1258586"/>
                        <a:ext cx="9953146" cy="4248906"/>
                      </a:xfrm>
                      <a:prstGeom prst="rect">
                        <a:avLst/>
                      </a:prstGeom>
                      <a:noFill/>
                    </p:spPr>
                  </p:pic>
                </p:oleObj>
              </mc:Fallback>
            </mc:AlternateContent>
          </a:graphicData>
        </a:graphic>
      </p:graphicFrame>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5" name="组合 14">
            <a:extLst>
              <a:ext uri="{FF2B5EF4-FFF2-40B4-BE49-F238E27FC236}">
                <a16:creationId xmlns:a16="http://schemas.microsoft.com/office/drawing/2014/main" id="{065AE069-D4D1-48F1-A836-CB22EAE1234C}"/>
              </a:ext>
            </a:extLst>
          </p:cNvPr>
          <p:cNvGrpSpPr/>
          <p:nvPr/>
        </p:nvGrpSpPr>
        <p:grpSpPr>
          <a:xfrm>
            <a:off x="1761165" y="842824"/>
            <a:ext cx="8669670" cy="5632598"/>
            <a:chOff x="386195" y="899091"/>
            <a:chExt cx="8669670" cy="5632598"/>
          </a:xfrm>
        </p:grpSpPr>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386195" y="1380799"/>
              <a:ext cx="2076450" cy="3781425"/>
            </a:xfrm>
            <a:prstGeom prst="rect">
              <a:avLst/>
            </a:prstGeom>
          </p:spPr>
        </p:pic>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B68C2944-26BD-40E6-B78C-E2C14E05495D}"/>
                    </a:ext>
                  </a:extLst>
                </p:cNvPr>
                <p:cNvSpPr txBox="1"/>
                <p:nvPr/>
              </p:nvSpPr>
              <p:spPr>
                <a:xfrm>
                  <a:off x="2539479" y="899091"/>
                  <a:ext cx="6439551" cy="2166491"/>
                </a:xfrm>
                <a:prstGeom prst="rect">
                  <a:avLst/>
                </a:prstGeom>
                <a:solidFill>
                  <a:schemeClr val="bg1"/>
                </a:solidFill>
              </p:spPr>
              <p:txBody>
                <a:bodyPr wrap="square">
                  <a:spAutoFit/>
                </a:bodyPr>
                <a:lstStyle/>
                <a:p>
                  <a:pPr algn="just">
                    <a:lnSpc>
                      <a:spcPct val="125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模块有两个分支组成，一个回归分支用来预测每个模式的轨迹；一个分类分支，用来预测每个模式的置信度。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个行人来说，在回归分支中使用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进行解码，其中交替使用残差块和线性层，对所要预测的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条轨迹进行回归计算，模型输出双变量高斯分布的五个参数。</a:t>
                  </a:r>
                  <a:endParaRPr lang="zh-CN" altLang="en-US" dirty="0"/>
                </a:p>
              </p:txBody>
            </p:sp>
          </mc:Choice>
          <mc:Fallback>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2539479" y="899091"/>
                  <a:ext cx="6439551" cy="2166491"/>
                </a:xfrm>
                <a:prstGeom prst="rect">
                  <a:avLst/>
                </a:prstGeom>
                <a:blipFill>
                  <a:blip r:embed="rId5"/>
                  <a:stretch>
                    <a:fillRect l="-758" t="-562" r="-852" b="-25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9A2C28BF-3AD8-4667-85A0-9DAAA01B07D6}"/>
                    </a:ext>
                  </a:extLst>
                </p:cNvPr>
                <p:cNvSpPr txBox="1"/>
                <p:nvPr/>
              </p:nvSpPr>
              <p:spPr>
                <a:xfrm>
                  <a:off x="2841639" y="3001644"/>
                  <a:ext cx="5835229" cy="137633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2841639" y="3001644"/>
                  <a:ext cx="5835229" cy="13763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372FBF38-DDF5-4617-B0C9-EB028C666396}"/>
                    </a:ext>
                  </a:extLst>
                </p:cNvPr>
                <p:cNvSpPr txBox="1"/>
                <p:nvPr/>
              </p:nvSpPr>
              <p:spPr>
                <a:xfrm>
                  <a:off x="2462645" y="4341822"/>
                  <a:ext cx="6593220" cy="1221425"/>
                </a:xfrm>
                <a:prstGeom prst="rect">
                  <a:avLst/>
                </a:prstGeom>
                <a:solidFill>
                  <a:schemeClr val="bg1"/>
                </a:solid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对于分类分支，将回归分支的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激活函数，输出每一个分支的置信度。</a:t>
                  </a:r>
                </a:p>
              </p:txBody>
            </p:sp>
          </mc:Choice>
          <mc:Fallback>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2462645" y="4341822"/>
                  <a:ext cx="6593220" cy="1221425"/>
                </a:xfrm>
                <a:prstGeom prst="rect">
                  <a:avLst/>
                </a:prstGeom>
                <a:blipFill>
                  <a:blip r:embed="rId7"/>
                  <a:stretch>
                    <a:fillRect l="-833" r="-833" b="-7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FD66B292-4F19-48F4-85C1-3B0FC349CD20}"/>
                    </a:ext>
                  </a:extLst>
                </p:cNvPr>
                <p:cNvSpPr txBox="1"/>
                <p:nvPr/>
              </p:nvSpPr>
              <p:spPr>
                <a:xfrm>
                  <a:off x="3513282" y="5576684"/>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3513282" y="5576684"/>
                  <a:ext cx="4491942" cy="955005"/>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机动车与非机动车模型使用的损失函数通过负对数似然函数构造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𝑖𝑓𝑓</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EDFA8831-27D8-4B1C-B313-EF7DCF654CCD}"/>
                  </a:ext>
                </a:extLst>
              </p:cNvPr>
              <p:cNvSpPr txBox="1"/>
              <p:nvPr/>
            </p:nvSpPr>
            <p:spPr>
              <a:xfrm>
                <a:off x="727172" y="4284392"/>
                <a:ext cx="77337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7172" y="4284392"/>
                <a:ext cx="7733782" cy="646331"/>
              </a:xfrm>
              <a:prstGeom prst="rect">
                <a:avLst/>
              </a:prstGeom>
              <a:blipFill>
                <a:blip r:embed="rId5"/>
                <a:stretch>
                  <a:fillRect l="-630" t="-7547" b="-14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9871160" cy="211301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行人损失函数设计</a:t>
                </a:r>
                <a:endParaRPr lang="en-US" altLang="zh-CN" sz="2000" b="1"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本文使用两个不同的网络结构分支对行人的行为进行预测，即分类分支和回归分支，由于模型的每个模块都是可微的，对模型可以使用端到端的方式进行训练。由于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模式崩溃的问题，即训练出的多模轨迹仍是平均化的单一轨迹，所谓的多模预测也由于模式崩溃变得毫无意义，为了解决这一问题，本文设计了分类和回归联合损失函数去构建模型的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9871160" cy="2113014"/>
              </a:xfrm>
              <a:prstGeom prst="rect">
                <a:avLst/>
              </a:prstGeom>
              <a:blipFill>
                <a:blip r:embed="rId3"/>
                <a:stretch>
                  <a:fillRect l="-556" t="-2305" b="-14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8AD710B3-853B-4C57-BB07-199868122359}"/>
                  </a:ext>
                </a:extLst>
              </p:cNvPr>
              <p:cNvSpPr txBox="1"/>
              <p:nvPr/>
            </p:nvSpPr>
            <p:spPr>
              <a:xfrm>
                <a:off x="3047082" y="3076166"/>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47082" y="3076166"/>
                <a:ext cx="6097836" cy="352718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多任务多模概率化轨迹预测模型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3" name="图片 4"/>
          <p:cNvPicPr>
            <a:picLocks noChangeAspect="1" noChangeArrowheads="1"/>
          </p:cNvPicPr>
          <p:nvPr/>
        </p:nvPicPr>
        <p:blipFill>
          <a:blip r:embed="rId3">
            <a:extLst>
              <a:ext uri="{28A0092B-C50C-407E-A947-70E740481C1C}">
                <a14:useLocalDpi xmlns:a14="http://schemas.microsoft.com/office/drawing/2010/main" val="0"/>
              </a:ext>
            </a:extLst>
          </a:blip>
          <a:srcRect l="4367" t="3159" r="5769" b="17941"/>
          <a:stretch>
            <a:fillRect/>
          </a:stretch>
        </p:blipFill>
        <p:spPr bwMode="auto">
          <a:xfrm>
            <a:off x="964040" y="2572476"/>
            <a:ext cx="4614724"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5"/>
          <p:cNvPicPr>
            <a:picLocks noChangeAspect="1" noChangeArrowheads="1"/>
          </p:cNvPicPr>
          <p:nvPr/>
        </p:nvPicPr>
        <p:blipFill>
          <a:blip r:embed="rId4">
            <a:extLst>
              <a:ext uri="{28A0092B-C50C-407E-A947-70E740481C1C}">
                <a14:useLocalDpi xmlns:a14="http://schemas.microsoft.com/office/drawing/2010/main" val="0"/>
              </a:ext>
            </a:extLst>
          </a:blip>
          <a:srcRect l="4500" t="2843" r="11713" b="14468"/>
          <a:stretch>
            <a:fillRect/>
          </a:stretch>
        </p:blipFill>
        <p:spPr bwMode="auto">
          <a:xfrm>
            <a:off x="6590291" y="2533583"/>
            <a:ext cx="4465636" cy="328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829492" y="2013531"/>
            <a:ext cx="5026364" cy="3879273"/>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轮胎侧向力特性</a:t>
              </a:r>
              <a:endParaRPr lang="en-US" altLang="zh-CN" sz="1600" b="1" dirty="0">
                <a:solidFill>
                  <a:schemeClr val="tx1"/>
                </a:solidFill>
                <a:latin typeface="+mn-ea"/>
                <a:cs typeface="Times New Roman" panose="02020603050405020304" charset="0"/>
                <a:sym typeface="+mn-ea"/>
              </a:endParaRPr>
            </a:p>
          </p:txBody>
        </p:sp>
      </p:grpSp>
      <p:grpSp>
        <p:nvGrpSpPr>
          <p:cNvPr id="34" name="组合 33"/>
          <p:cNvGrpSpPr/>
          <p:nvPr/>
        </p:nvGrpSpPr>
        <p:grpSpPr>
          <a:xfrm>
            <a:off x="6309927" y="2013531"/>
            <a:ext cx="5026364" cy="3879273"/>
            <a:chOff x="12982" y="2587"/>
            <a:chExt cx="5926" cy="5606"/>
          </a:xfrm>
        </p:grpSpPr>
        <p:sp>
          <p:nvSpPr>
            <p:cNvPr id="3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轮胎纵向力特性</a:t>
              </a:r>
              <a:endParaRPr lang="en-US" altLang="zh-CN" sz="1600" b="1" dirty="0">
                <a:solidFill>
                  <a:schemeClr val="tx1"/>
                </a:solidFill>
                <a:latin typeface="+mn-ea"/>
                <a:cs typeface="Times New Roman" panose="02020603050405020304" charset="0"/>
                <a:sym typeface="+mn-ea"/>
              </a:endParaRPr>
            </a:p>
          </p:txBody>
        </p:sp>
      </p:grpSp>
      <p:sp>
        <p:nvSpPr>
          <p:cNvPr id="2" name="矩形 1"/>
          <p:cNvSpPr/>
          <p:nvPr/>
        </p:nvSpPr>
        <p:spPr>
          <a:xfrm>
            <a:off x="2374527" y="913441"/>
            <a:ext cx="8070437" cy="784830"/>
          </a:xfrm>
          <a:prstGeom prst="rect">
            <a:avLst/>
          </a:prstGeom>
        </p:spPr>
        <p:txBody>
          <a:bodyPr wrap="square">
            <a:spAutoFit/>
          </a:bodyPr>
          <a:lstStyle/>
          <a:p>
            <a:pPr indent="304800" algn="just">
              <a:lnSpc>
                <a:spcPct val="125000"/>
              </a:lnSpc>
              <a:spcAft>
                <a:spcPts val="0"/>
              </a:spcAft>
            </a:pPr>
            <a:r>
              <a:rPr lang="zh-CN" altLang="zh-CN" kern="100" dirty="0">
                <a:latin typeface="楷体" panose="02010609060101010101" pitchFamily="49" charset="-122"/>
                <a:ea typeface="楷体" panose="02010609060101010101" pitchFamily="49" charset="-122"/>
              </a:rPr>
              <a:t>魔术公式一般形式为</a:t>
            </a:r>
            <a:r>
              <a:rPr lang="zh-CN" altLang="zh-CN" kern="100" dirty="0">
                <a:latin typeface="Times New Roman" panose="02020603050405020304" pitchFamily="18" charset="0"/>
              </a:rPr>
              <a:t>：</a:t>
            </a:r>
            <a:endParaRPr lang="en-US" altLang="zh-CN" kern="100" dirty="0">
              <a:latin typeface="Times New Roman" panose="02020603050405020304" pitchFamily="18" charset="0"/>
            </a:endParaRPr>
          </a:p>
          <a:p>
            <a:pPr indent="304800" algn="just">
              <a:lnSpc>
                <a:spcPct val="125000"/>
              </a:lnSpc>
              <a:spcAft>
                <a:spcPts val="0"/>
              </a:spcAft>
            </a:pPr>
            <a:r>
              <a:rPr lang="zh-CN" altLang="en-US" kern="100" dirty="0">
                <a:latin typeface="Times New Roman" panose="02020603050405020304" pitchFamily="18" charset="0"/>
                <a:ea typeface="楷体" panose="02010609060101010101" pitchFamily="49" charset="-122"/>
              </a:rPr>
              <a:t>本文选择</a:t>
            </a:r>
            <a:r>
              <a:rPr lang="en-US" altLang="zh-CN" dirty="0">
                <a:latin typeface="Times New Roman" panose="02020603050405020304" pitchFamily="18" charset="0"/>
                <a:ea typeface="楷体" panose="02010609060101010101" pitchFamily="49" charset="-122"/>
              </a:rPr>
              <a:t>225/60 R80</a:t>
            </a:r>
            <a:r>
              <a:rPr lang="zh-CN" altLang="en-US" dirty="0">
                <a:latin typeface="Times New Roman" panose="02020603050405020304" pitchFamily="18" charset="0"/>
                <a:ea typeface="楷体" panose="02010609060101010101" pitchFamily="49" charset="-122"/>
              </a:rPr>
              <a:t>轮胎，并对其轮胎特性进行分析。</a:t>
            </a:r>
            <a:endParaRPr lang="en-US" altLang="zh-CN" kern="100" dirty="0">
              <a:latin typeface="Times New Roman" panose="02020603050405020304" pitchFamily="18" charset="0"/>
              <a:ea typeface="楷体" panose="02010609060101010101" pitchFamily="49" charset="-122"/>
            </a:endParaRPr>
          </a:p>
        </p:txBody>
      </p:sp>
      <p:sp>
        <p:nvSpPr>
          <p:cNvPr id="3" name="Rectangle 8"/>
          <p:cNvSpPr>
            <a:spLocks noChangeArrowheads="1"/>
          </p:cNvSpPr>
          <p:nvPr/>
        </p:nvSpPr>
        <p:spPr bwMode="auto">
          <a:xfrm>
            <a:off x="3157152" y="1018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36816097"/>
              </p:ext>
            </p:extLst>
          </p:nvPr>
        </p:nvGraphicFramePr>
        <p:xfrm>
          <a:off x="4952335" y="914081"/>
          <a:ext cx="4574864" cy="483747"/>
        </p:xfrm>
        <a:graphic>
          <a:graphicData uri="http://schemas.openxmlformats.org/presentationml/2006/ole">
            <mc:AlternateContent xmlns:mc="http://schemas.openxmlformats.org/markup-compatibility/2006">
              <mc:Choice xmlns:v="urn:schemas-microsoft-com:vml" Requires="v">
                <p:oleObj name="Equation" r:id="rId5" imgW="3148234" imgH="330057" progId="Equation.DSMT4">
                  <p:embed/>
                </p:oleObj>
              </mc:Choice>
              <mc:Fallback>
                <p:oleObj name="Equation" r:id="rId5" imgW="3148234" imgH="330057"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2335" y="914081"/>
                        <a:ext cx="4574864" cy="483747"/>
                      </a:xfrm>
                      <a:prstGeom prst="rect">
                        <a:avLst/>
                      </a:prstGeom>
                      <a:noFill/>
                    </p:spPr>
                  </p:pic>
                </p:oleObj>
              </mc:Fallback>
            </mc:AlternateContent>
          </a:graphicData>
        </a:graphic>
      </p:graphicFrame>
      <p:grpSp>
        <p:nvGrpSpPr>
          <p:cNvPr id="71" name="组合 70"/>
          <p:cNvGrpSpPr/>
          <p:nvPr/>
        </p:nvGrpSpPr>
        <p:grpSpPr>
          <a:xfrm>
            <a:off x="386195" y="131117"/>
            <a:ext cx="563775" cy="563774"/>
            <a:chOff x="5147024" y="2437566"/>
            <a:chExt cx="1713834" cy="1713832"/>
          </a:xfrm>
        </p:grpSpPr>
        <p:sp>
          <p:nvSpPr>
            <p:cNvPr id="72" name="椭圆 71"/>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73" name="椭圆 72"/>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74" name="组合 73"/>
            <p:cNvGrpSpPr/>
            <p:nvPr/>
          </p:nvGrpSpPr>
          <p:grpSpPr>
            <a:xfrm>
              <a:off x="5580419" y="2873421"/>
              <a:ext cx="847045" cy="842122"/>
              <a:chOff x="5549900" y="2886075"/>
              <a:chExt cx="1092200" cy="1085850"/>
            </a:xfrm>
            <a:solidFill>
              <a:schemeClr val="bg1"/>
            </a:solidFill>
          </p:grpSpPr>
          <p:sp>
            <p:nvSpPr>
              <p:cNvPr id="75"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44355"/>
    </mc:Choice>
    <mc:Fallback xmlns="">
      <p:transition advTm="4435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800219"/>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418308" y="1865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737900352"/>
              </p:ext>
            </p:extLst>
          </p:nvPr>
        </p:nvGraphicFramePr>
        <p:xfrm>
          <a:off x="783309" y="1766388"/>
          <a:ext cx="4366128" cy="3291563"/>
        </p:xfrm>
        <a:graphic>
          <a:graphicData uri="http://schemas.openxmlformats.org/presentationml/2006/ole">
            <mc:AlternateContent xmlns:mc="http://schemas.openxmlformats.org/markup-compatibility/2006">
              <mc:Choice xmlns:v="urn:schemas-microsoft-com:vml" Requires="v">
                <p:oleObj name="Visio" r:id="rId4" imgW="6610423" imgH="5467230" progId="Visio.Drawing.15">
                  <p:embed/>
                </p:oleObj>
              </mc:Choice>
              <mc:Fallback>
                <p:oleObj name="Visio" r:id="rId4" imgW="6610423" imgH="5467230" progId="Visio.Drawing.15">
                  <p:embed/>
                  <p:pic>
                    <p:nvPicPr>
                      <p:cNvPr id="0" name="Object 1"/>
                      <p:cNvPicPr>
                        <a:picLocks noChangeAspect="1" noChangeArrowheads="1"/>
                      </p:cNvPicPr>
                      <p:nvPr/>
                    </p:nvPicPr>
                    <p:blipFill>
                      <a:blip r:embed="rId5"/>
                      <a:srcRect/>
                      <a:stretch>
                        <a:fillRect/>
                      </a:stretch>
                    </p:blipFill>
                    <p:spPr bwMode="auto">
                      <a:xfrm>
                        <a:off x="783309" y="1766388"/>
                        <a:ext cx="4366128" cy="3291563"/>
                      </a:xfrm>
                      <a:prstGeom prst="rect">
                        <a:avLst/>
                      </a:prstGeom>
                      <a:noFill/>
                    </p:spPr>
                  </p:pic>
                </p:oleObj>
              </mc:Fallback>
            </mc:AlternateContent>
          </a:graphicData>
        </a:graphic>
      </p:graphicFrame>
      <p:sp>
        <p:nvSpPr>
          <p:cNvPr id="4" name="矩形 3"/>
          <p:cNvSpPr/>
          <p:nvPr/>
        </p:nvSpPr>
        <p:spPr>
          <a:xfrm>
            <a:off x="5597236" y="1254679"/>
            <a:ext cx="6096000" cy="754694"/>
          </a:xfrm>
          <a:prstGeom prst="rect">
            <a:avLst/>
          </a:prstGeom>
        </p:spPr>
        <p:txBody>
          <a:bodyPr>
            <a:spAutoFit/>
          </a:bodyPr>
          <a:lstStyle/>
          <a:p>
            <a:pPr indent="457200">
              <a:lnSpc>
                <a:spcPct val="125000"/>
              </a:lnSpc>
            </a:pPr>
            <a:r>
              <a:rPr lang="zh-CN" altLang="en-US" dirty="0">
                <a:latin typeface="楷体" panose="02010609060101010101" pitchFamily="49" charset="-122"/>
                <a:ea typeface="楷体" panose="02010609060101010101" pitchFamily="49" charset="-122"/>
              </a:rPr>
              <a:t>结合车辆二自由度动力学模型与小角度假设条件下魔术轮胎模型，得到车辆系统模型作为模型预测的基础</a:t>
            </a:r>
            <a:r>
              <a:rPr lang="zh-CN" altLang="en-US" dirty="0"/>
              <a:t>：</a:t>
            </a:r>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035087531"/>
              </p:ext>
            </p:extLst>
          </p:nvPr>
        </p:nvGraphicFramePr>
        <p:xfrm>
          <a:off x="6578102" y="2028706"/>
          <a:ext cx="4065124" cy="2412537"/>
        </p:xfrm>
        <a:graphic>
          <a:graphicData uri="http://schemas.openxmlformats.org/presentationml/2006/ole">
            <mc:AlternateContent xmlns:mc="http://schemas.openxmlformats.org/markup-compatibility/2006">
              <mc:Choice xmlns:v="urn:schemas-microsoft-com:vml" Requires="v">
                <p:oleObj name="Equation" r:id="rId6" imgW="3213100" imgH="1905000" progId="Equation.DSMT4">
                  <p:embed/>
                </p:oleObj>
              </mc:Choice>
              <mc:Fallback>
                <p:oleObj name="Equation" r:id="rId6" imgW="3213100" imgH="1905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102" y="2028706"/>
                        <a:ext cx="4065124" cy="2412537"/>
                      </a:xfrm>
                      <a:prstGeom prst="rect">
                        <a:avLst/>
                      </a:prstGeom>
                      <a:noFill/>
                    </p:spPr>
                  </p:pic>
                </p:oleObj>
              </mc:Fallback>
            </mc:AlternateContent>
          </a:graphicData>
        </a:graphic>
      </p:graphicFrame>
      <p:sp>
        <p:nvSpPr>
          <p:cNvPr id="7" name="文本框 6"/>
          <p:cNvSpPr txBox="1"/>
          <p:nvPr/>
        </p:nvSpPr>
        <p:spPr>
          <a:xfrm>
            <a:off x="1669555" y="5042829"/>
            <a:ext cx="290021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车辆二自由度动力学模型</a:t>
            </a:r>
          </a:p>
        </p:txBody>
      </p:sp>
      <p:graphicFrame>
        <p:nvGraphicFramePr>
          <p:cNvPr id="9" name="对象 8"/>
          <p:cNvGraphicFramePr>
            <a:graphicFrameLocks noChangeAspect="1"/>
          </p:cNvGraphicFramePr>
          <p:nvPr>
            <p:extLst>
              <p:ext uri="{D42A27DB-BD31-4B8C-83A1-F6EECF244321}">
                <p14:modId xmlns:p14="http://schemas.microsoft.com/office/powerpoint/2010/main" val="1592667554"/>
              </p:ext>
            </p:extLst>
          </p:nvPr>
        </p:nvGraphicFramePr>
        <p:xfrm>
          <a:off x="7159700" y="4643713"/>
          <a:ext cx="2383640" cy="381909"/>
        </p:xfrm>
        <a:graphic>
          <a:graphicData uri="http://schemas.openxmlformats.org/presentationml/2006/ole">
            <mc:AlternateContent xmlns:mc="http://schemas.openxmlformats.org/markup-compatibility/2006">
              <mc:Choice xmlns:v="urn:schemas-microsoft-com:vml" Requires="v">
                <p:oleObj name="Equation" r:id="rId8" imgW="1727200" imgH="279400" progId="Equation.DSMT4">
                  <p:embed/>
                </p:oleObj>
              </mc:Choice>
              <mc:Fallback>
                <p:oleObj name="Equation" r:id="rId8" imgW="1727200" imgH="2794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9700" y="4643713"/>
                        <a:ext cx="2383640" cy="381909"/>
                      </a:xfrm>
                      <a:prstGeom prst="rect">
                        <a:avLst/>
                      </a:prstGeom>
                      <a:noFill/>
                    </p:spPr>
                  </p:pic>
                </p:oleObj>
              </mc:Fallback>
            </mc:AlternateContent>
          </a:graphicData>
        </a:graphic>
      </p:graphicFrame>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9" name="组合 18"/>
          <p:cNvGrpSpPr/>
          <p:nvPr/>
        </p:nvGrpSpPr>
        <p:grpSpPr>
          <a:xfrm>
            <a:off x="5734304" y="4643708"/>
            <a:ext cx="1425393" cy="338554"/>
            <a:chOff x="6940198" y="5337649"/>
            <a:chExt cx="1606881" cy="369721"/>
          </a:xfrm>
        </p:grpSpPr>
        <p:sp>
          <p:nvSpPr>
            <p:cNvPr id="20"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2" name="矩形 21"/>
            <p:cNvSpPr/>
            <p:nvPr/>
          </p:nvSpPr>
          <p:spPr>
            <a:xfrm>
              <a:off x="6940201" y="5337649"/>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系统状态量</a:t>
              </a:r>
              <a:r>
                <a:rPr lang="zh-CN" altLang="en-US" sz="1600" b="1" dirty="0">
                  <a:solidFill>
                    <a:srgbClr val="FFFFFF"/>
                  </a:solidFill>
                </a:rPr>
                <a:t>：</a:t>
              </a:r>
              <a:endParaRPr lang="en-US" altLang="zh-CN" sz="1600" b="1" dirty="0">
                <a:solidFill>
                  <a:srgbClr val="FFFFFF"/>
                </a:solidFill>
              </a:endParaRPr>
            </a:p>
          </p:txBody>
        </p:sp>
      </p:grpSp>
      <p:grpSp>
        <p:nvGrpSpPr>
          <p:cNvPr id="23" name="组合 22"/>
          <p:cNvGrpSpPr/>
          <p:nvPr/>
        </p:nvGrpSpPr>
        <p:grpSpPr>
          <a:xfrm>
            <a:off x="5734305" y="5145905"/>
            <a:ext cx="1425395" cy="338554"/>
            <a:chOff x="6940198" y="5337655"/>
            <a:chExt cx="1606883" cy="369721"/>
          </a:xfrm>
        </p:grpSpPr>
        <p:sp>
          <p:nvSpPr>
            <p:cNvPr id="24"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5" name="矩形 24"/>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系统控制量</a:t>
              </a:r>
              <a:r>
                <a:rPr lang="zh-CN" altLang="en-US" sz="1600" b="1" dirty="0">
                  <a:solidFill>
                    <a:srgbClr val="FFFFFF"/>
                  </a:solidFill>
                </a:rPr>
                <a:t>：</a:t>
              </a:r>
              <a:endParaRPr lang="en-US" altLang="zh-CN" sz="1600" b="1" dirty="0">
                <a:solidFill>
                  <a:srgbClr val="FFFFFF"/>
                </a:solidFill>
              </a:endParaRPr>
            </a:p>
          </p:txBody>
        </p:sp>
      </p:grpSp>
      <p:grpSp>
        <p:nvGrpSpPr>
          <p:cNvPr id="26" name="组合 25"/>
          <p:cNvGrpSpPr/>
          <p:nvPr/>
        </p:nvGrpSpPr>
        <p:grpSpPr>
          <a:xfrm>
            <a:off x="5734307" y="5630400"/>
            <a:ext cx="1425394" cy="338554"/>
            <a:chOff x="6940198" y="5337655"/>
            <a:chExt cx="1606883" cy="369721"/>
          </a:xfrm>
        </p:grpSpPr>
        <p:sp>
          <p:nvSpPr>
            <p:cNvPr id="27"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8" name="矩形 27"/>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系统输出量</a:t>
              </a:r>
              <a:r>
                <a:rPr lang="zh-CN" altLang="en-US" sz="1600" b="1" dirty="0">
                  <a:solidFill>
                    <a:srgbClr val="FFFFFF"/>
                  </a:solidFill>
                </a:rPr>
                <a:t>：</a:t>
              </a:r>
              <a:endParaRPr lang="en-US" altLang="zh-CN" sz="1600" b="1" dirty="0">
                <a:solidFill>
                  <a:srgbClr val="FFFFFF"/>
                </a:solidFill>
              </a:endParaRPr>
            </a:p>
          </p:txBody>
        </p:sp>
      </p:gr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204155642"/>
              </p:ext>
            </p:extLst>
          </p:nvPr>
        </p:nvGraphicFramePr>
        <p:xfrm>
          <a:off x="7159700" y="5218081"/>
          <a:ext cx="535709" cy="304380"/>
        </p:xfrm>
        <a:graphic>
          <a:graphicData uri="http://schemas.openxmlformats.org/presentationml/2006/ole">
            <mc:AlternateContent xmlns:mc="http://schemas.openxmlformats.org/markup-compatibility/2006">
              <mc:Choice xmlns:v="urn:schemas-microsoft-com:vml" Requires="v">
                <p:oleObj name="Equation" r:id="rId10" imgW="418918" imgH="241195" progId="Equation.DSMT4">
                  <p:embed/>
                </p:oleObj>
              </mc:Choice>
              <mc:Fallback>
                <p:oleObj name="Equation" r:id="rId10" imgW="418918" imgH="241195"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9700" y="5218081"/>
                        <a:ext cx="535709" cy="304380"/>
                      </a:xfrm>
                      <a:prstGeom prst="rect">
                        <a:avLst/>
                      </a:prstGeom>
                      <a:noFill/>
                    </p:spPr>
                  </p:pic>
                </p:oleObj>
              </mc:Fallback>
            </mc:AlternateContent>
          </a:graphicData>
        </a:graphic>
      </p:graphicFrame>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833538166"/>
              </p:ext>
            </p:extLst>
          </p:nvPr>
        </p:nvGraphicFramePr>
        <p:xfrm>
          <a:off x="7159697" y="5586907"/>
          <a:ext cx="876265" cy="330022"/>
        </p:xfrm>
        <a:graphic>
          <a:graphicData uri="http://schemas.openxmlformats.org/presentationml/2006/ole">
            <mc:AlternateContent xmlns:mc="http://schemas.openxmlformats.org/markup-compatibility/2006">
              <mc:Choice xmlns:v="urn:schemas-microsoft-com:vml" Requires="v">
                <p:oleObj name="Equation" r:id="rId12" imgW="736600" imgH="279400" progId="Equation.DSMT4">
                  <p:embed/>
                </p:oleObj>
              </mc:Choice>
              <mc:Fallback>
                <p:oleObj name="Equation" r:id="rId12" imgW="736600" imgH="279400"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9697" y="5586907"/>
                        <a:ext cx="876265" cy="330022"/>
                      </a:xfrm>
                      <a:prstGeom prst="rect">
                        <a:avLst/>
                      </a:prstGeom>
                      <a:noFill/>
                    </p:spPr>
                  </p:pic>
                </p:oleObj>
              </mc:Fallback>
            </mc:AlternateContent>
          </a:graphicData>
        </a:graphic>
      </p:graphicFrame>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extLst>
      <p:ext uri="{BB962C8B-B14F-4D97-AF65-F5344CB8AC3E}">
        <p14:creationId xmlns:p14="http://schemas.microsoft.com/office/powerpoint/2010/main" val="2735324119"/>
      </p:ext>
    </p:extLst>
  </p:cSld>
  <p:clrMapOvr>
    <a:masterClrMapping/>
  </p:clrMapOvr>
  <mc:AlternateContent xmlns:mc="http://schemas.openxmlformats.org/markup-compatibility/2006" xmlns:p14="http://schemas.microsoft.com/office/powerpoint/2010/main">
    <mc:Choice Requires="p14">
      <p:transition p14:dur="0" advTm="29310"/>
    </mc:Choice>
    <mc:Fallback xmlns="">
      <p:transition advTm="293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 y="22564"/>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目标函数及约束条件</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8256494" y="4003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1"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3" name="Rectangle 1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5"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1" name="对象 240"/>
          <p:cNvGraphicFramePr>
            <a:graphicFrameLocks noChangeAspect="1"/>
          </p:cNvGraphicFramePr>
          <p:nvPr>
            <p:extLst>
              <p:ext uri="{D42A27DB-BD31-4B8C-83A1-F6EECF244321}">
                <p14:modId xmlns:p14="http://schemas.microsoft.com/office/powerpoint/2010/main" val="1336183675"/>
              </p:ext>
            </p:extLst>
          </p:nvPr>
        </p:nvGraphicFramePr>
        <p:xfrm>
          <a:off x="6019775" y="1359198"/>
          <a:ext cx="5903913" cy="739775"/>
        </p:xfrm>
        <a:graphic>
          <a:graphicData uri="http://schemas.openxmlformats.org/presentationml/2006/ole">
            <mc:AlternateContent xmlns:mc="http://schemas.openxmlformats.org/markup-compatibility/2006">
              <mc:Choice xmlns:v="urn:schemas-microsoft-com:vml" Requires="v">
                <p:oleObj name="Equation" r:id="rId4" imgW="3644640" imgH="457200" progId="Equation.DSMT4">
                  <p:embed/>
                </p:oleObj>
              </mc:Choice>
              <mc:Fallback>
                <p:oleObj name="Equation" r:id="rId4" imgW="3644640" imgH="457200" progId="Equation.DSMT4">
                  <p:embed/>
                  <p:pic>
                    <p:nvPicPr>
                      <p:cNvPr id="0" name=""/>
                      <p:cNvPicPr>
                        <a:picLocks noChangeAspect="1" noChangeArrowheads="1"/>
                      </p:cNvPicPr>
                      <p:nvPr/>
                    </p:nvPicPr>
                    <p:blipFill>
                      <a:blip r:embed="rId5"/>
                      <a:srcRect/>
                      <a:stretch>
                        <a:fillRect/>
                      </a:stretch>
                    </p:blipFill>
                    <p:spPr bwMode="auto">
                      <a:xfrm>
                        <a:off x="6019775" y="1359198"/>
                        <a:ext cx="5903913" cy="739775"/>
                      </a:xfrm>
                      <a:prstGeom prst="rect">
                        <a:avLst/>
                      </a:prstGeom>
                      <a:noFill/>
                    </p:spPr>
                  </p:pic>
                </p:oleObj>
              </mc:Fallback>
            </mc:AlternateContent>
          </a:graphicData>
        </a:graphic>
      </p:graphicFrame>
      <p:sp>
        <p:nvSpPr>
          <p:cNvPr id="242" name="圆角矩形 241"/>
          <p:cNvSpPr/>
          <p:nvPr/>
        </p:nvSpPr>
        <p:spPr>
          <a:xfrm>
            <a:off x="6788075" y="1376180"/>
            <a:ext cx="2614108"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3" name="圆角矩形 242"/>
          <p:cNvSpPr/>
          <p:nvPr/>
        </p:nvSpPr>
        <p:spPr>
          <a:xfrm>
            <a:off x="9586093" y="1358748"/>
            <a:ext cx="1693046"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4" name="圆角矩形 243"/>
          <p:cNvSpPr/>
          <p:nvPr/>
        </p:nvSpPr>
        <p:spPr>
          <a:xfrm>
            <a:off x="11463049" y="1358748"/>
            <a:ext cx="492205"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grpSp>
        <p:nvGrpSpPr>
          <p:cNvPr id="257" name="组合 256"/>
          <p:cNvGrpSpPr>
            <a:grpSpLocks/>
          </p:cNvGrpSpPr>
          <p:nvPr/>
        </p:nvGrpSpPr>
        <p:grpSpPr bwMode="auto">
          <a:xfrm>
            <a:off x="7202699" y="2621426"/>
            <a:ext cx="4398965" cy="654707"/>
            <a:chOff x="4420477" y="1346339"/>
            <a:chExt cx="4399673" cy="654616"/>
          </a:xfrm>
        </p:grpSpPr>
        <p:sp>
          <p:nvSpPr>
            <p:cNvPr id="260" name="椭圆 259"/>
            <p:cNvSpPr/>
            <p:nvPr/>
          </p:nvSpPr>
          <p:spPr bwMode="auto">
            <a:xfrm>
              <a:off x="4420477" y="1346339"/>
              <a:ext cx="584294" cy="582530"/>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2000" b="1" noProof="1">
                  <a:latin typeface="Times New Roman" panose="02020603050405020304" pitchFamily="18" charset="0"/>
                  <a:ea typeface="微软雅黑"/>
                  <a:cs typeface="Times New Roman" panose="02020603050405020304" pitchFamily="18" charset="0"/>
                </a:rPr>
                <a:t>1</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59" name="TextBox 8"/>
            <p:cNvSpPr txBox="1"/>
            <p:nvPr/>
          </p:nvSpPr>
          <p:spPr>
            <a:xfrm>
              <a:off x="5148064" y="1391642"/>
              <a:ext cx="3672086" cy="609313"/>
            </a:xfrm>
            <a:prstGeom prst="rect">
              <a:avLst/>
            </a:prstGeom>
            <a:noFill/>
          </p:spPr>
          <p:txBody>
            <a:bodyPr>
              <a:spAutoFit/>
            </a:bodyPr>
            <a:lstStyle/>
            <a:p>
              <a:pPr algn="just" fontAlgn="auto">
                <a:lnSpc>
                  <a:spcPct val="120000"/>
                </a:lnSpc>
                <a:defRPr/>
              </a:pPr>
              <a:r>
                <a:rPr lang="zh-CN" altLang="en-US"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惩罚预测时域内实际输出量与参考值之差，反映控制系统对参考轨迹的快速跟踪能力</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2" name="组合 261"/>
          <p:cNvGrpSpPr>
            <a:grpSpLocks/>
          </p:cNvGrpSpPr>
          <p:nvPr/>
        </p:nvGrpSpPr>
        <p:grpSpPr bwMode="auto">
          <a:xfrm>
            <a:off x="7202699" y="3631078"/>
            <a:ext cx="4398965" cy="631609"/>
            <a:chOff x="4420477" y="2356036"/>
            <a:chExt cx="4399673" cy="631520"/>
          </a:xfrm>
        </p:grpSpPr>
        <p:sp>
          <p:nvSpPr>
            <p:cNvPr id="265" name="椭圆 264"/>
            <p:cNvSpPr/>
            <p:nvPr/>
          </p:nvSpPr>
          <p:spPr bwMode="auto">
            <a:xfrm>
              <a:off x="4420477" y="2356036"/>
              <a:ext cx="584294" cy="577768"/>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2</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4" name="TextBox 13"/>
            <p:cNvSpPr txBox="1"/>
            <p:nvPr/>
          </p:nvSpPr>
          <p:spPr>
            <a:xfrm>
              <a:off x="5148064" y="2378243"/>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反映的是在控制时域内系统对控制增量的约束能力，即系统的平稳性</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7" name="组合 266"/>
          <p:cNvGrpSpPr>
            <a:grpSpLocks/>
          </p:cNvGrpSpPr>
          <p:nvPr/>
        </p:nvGrpSpPr>
        <p:grpSpPr bwMode="auto">
          <a:xfrm>
            <a:off x="7202699" y="4635955"/>
            <a:ext cx="4398965" cy="613265"/>
            <a:chOff x="4420477" y="3360975"/>
            <a:chExt cx="4399673" cy="613180"/>
          </a:xfrm>
        </p:grpSpPr>
        <p:sp>
          <p:nvSpPr>
            <p:cNvPr id="270" name="椭圆 269"/>
            <p:cNvSpPr/>
            <p:nvPr/>
          </p:nvSpPr>
          <p:spPr bwMode="auto">
            <a:xfrm>
              <a:off x="4420477" y="3360975"/>
              <a:ext cx="584294" cy="582529"/>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3</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9" name="TextBox 18"/>
            <p:cNvSpPr txBox="1"/>
            <p:nvPr/>
          </p:nvSpPr>
          <p:spPr>
            <a:xfrm>
              <a:off x="5148064" y="3364842"/>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系统加入的松弛因子，防止系统出现无可行解的情况</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72" name="组合 271"/>
          <p:cNvGrpSpPr/>
          <p:nvPr/>
        </p:nvGrpSpPr>
        <p:grpSpPr>
          <a:xfrm>
            <a:off x="136235" y="1249149"/>
            <a:ext cx="6903302" cy="4426088"/>
            <a:chOff x="-508743" y="1339446"/>
            <a:chExt cx="9146493" cy="4679401"/>
          </a:xfrm>
        </p:grpSpPr>
        <p:grpSp>
          <p:nvGrpSpPr>
            <p:cNvPr id="273" name="组合 272"/>
            <p:cNvGrpSpPr>
              <a:grpSpLocks/>
            </p:cNvGrpSpPr>
            <p:nvPr/>
          </p:nvGrpSpPr>
          <p:grpSpPr bwMode="auto">
            <a:xfrm>
              <a:off x="2011405" y="3354531"/>
              <a:ext cx="6626345" cy="1593062"/>
              <a:chOff x="2682935" y="1508430"/>
              <a:chExt cx="5710059" cy="1623079"/>
            </a:xfrm>
          </p:grpSpPr>
          <p:grpSp>
            <p:nvGrpSpPr>
              <p:cNvPr id="287" name="组合 71"/>
              <p:cNvGrpSpPr>
                <a:grpSpLocks/>
              </p:cNvGrpSpPr>
              <p:nvPr/>
            </p:nvGrpSpPr>
            <p:grpSpPr bwMode="auto">
              <a:xfrm>
                <a:off x="3598894" y="1508430"/>
                <a:ext cx="3757495" cy="1082053"/>
                <a:chOff x="3598894" y="1508430"/>
                <a:chExt cx="3757495" cy="1082053"/>
              </a:xfrm>
            </p:grpSpPr>
            <p:cxnSp>
              <p:nvCxnSpPr>
                <p:cNvPr id="294" name="直接连接符 293"/>
                <p:cNvCxnSpPr/>
                <p:nvPr/>
              </p:nvCxnSpPr>
              <p:spPr>
                <a:xfrm>
                  <a:off x="3598894" y="1981234"/>
                  <a:ext cx="3757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a:off x="3598894"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a:off x="5583207"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7354802"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flipH="1">
                  <a:off x="5585972" y="1508430"/>
                  <a:ext cx="0" cy="472803"/>
                </a:xfrm>
                <a:prstGeom prst="line">
                  <a:avLst/>
                </a:prstGeom>
                <a:ln>
                  <a:solidFill>
                    <a:srgbClr val="00508A"/>
                  </a:solidFill>
                </a:ln>
              </p:spPr>
              <p:style>
                <a:lnRef idx="1">
                  <a:schemeClr val="accent1"/>
                </a:lnRef>
                <a:fillRef idx="0">
                  <a:schemeClr val="accent1"/>
                </a:fillRef>
                <a:effectRef idx="0">
                  <a:schemeClr val="accent1"/>
                </a:effectRef>
                <a:fontRef idx="minor">
                  <a:schemeClr val="tx1"/>
                </a:fontRef>
              </p:style>
            </p:cxnSp>
          </p:grpSp>
          <p:sp>
            <p:nvSpPr>
              <p:cNvPr id="288" name="矩形 287"/>
              <p:cNvSpPr/>
              <p:nvPr/>
            </p:nvSpPr>
            <p:spPr>
              <a:xfrm>
                <a:off x="2682935" y="2590483"/>
                <a:ext cx="1787469"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9" name="TextBox 37"/>
              <p:cNvSpPr txBox="1">
                <a:spLocks noChangeArrowheads="1"/>
              </p:cNvSpPr>
              <p:nvPr/>
            </p:nvSpPr>
            <p:spPr bwMode="auto">
              <a:xfrm>
                <a:off x="2877955"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质心侧偏角约束</a:t>
                </a:r>
              </a:p>
            </p:txBody>
          </p:sp>
          <p:sp>
            <p:nvSpPr>
              <p:cNvPr id="290" name="矩形 289"/>
              <p:cNvSpPr/>
              <p:nvPr/>
            </p:nvSpPr>
            <p:spPr>
              <a:xfrm>
                <a:off x="4643436" y="2590483"/>
                <a:ext cx="1789056"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1" name="TextBox 38"/>
              <p:cNvSpPr txBox="1">
                <a:spLocks noChangeArrowheads="1"/>
              </p:cNvSpPr>
              <p:nvPr/>
            </p:nvSpPr>
            <p:spPr bwMode="auto">
              <a:xfrm>
                <a:off x="4839171"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轮胎侧偏角约束</a:t>
                </a:r>
              </a:p>
            </p:txBody>
          </p:sp>
          <p:sp>
            <p:nvSpPr>
              <p:cNvPr id="292" name="矩形 291"/>
              <p:cNvSpPr/>
              <p:nvPr/>
            </p:nvSpPr>
            <p:spPr>
              <a:xfrm>
                <a:off x="6603937" y="2590483"/>
                <a:ext cx="1789057"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3" name="TextBox 39"/>
              <p:cNvSpPr txBox="1">
                <a:spLocks noChangeArrowheads="1"/>
              </p:cNvSpPr>
              <p:nvPr/>
            </p:nvSpPr>
            <p:spPr bwMode="auto">
              <a:xfrm>
                <a:off x="6800390"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侧向加速度约束</a:t>
                </a:r>
              </a:p>
            </p:txBody>
          </p:sp>
        </p:grpSp>
        <p:sp>
          <p:nvSpPr>
            <p:cNvPr id="274" name="矩形 273"/>
            <p:cNvSpPr/>
            <p:nvPr/>
          </p:nvSpPr>
          <p:spPr bwMode="auto">
            <a:xfrm>
              <a:off x="4339929" y="2907059"/>
              <a:ext cx="2074302"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5" name="TextBox 37"/>
            <p:cNvSpPr txBox="1">
              <a:spLocks noChangeArrowheads="1"/>
            </p:cNvSpPr>
            <p:nvPr/>
          </p:nvSpPr>
          <p:spPr bwMode="auto">
            <a:xfrm>
              <a:off x="4513650" y="3027845"/>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车辆动力学约束</a:t>
              </a:r>
            </a:p>
          </p:txBody>
        </p:sp>
        <p:sp>
          <p:nvSpPr>
            <p:cNvPr id="276" name="矩形 275"/>
            <p:cNvSpPr/>
            <p:nvPr/>
          </p:nvSpPr>
          <p:spPr bwMode="auto">
            <a:xfrm>
              <a:off x="-172123" y="2924297"/>
              <a:ext cx="2816785"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7" name="TextBox 37"/>
            <p:cNvSpPr txBox="1">
              <a:spLocks noChangeArrowheads="1"/>
            </p:cNvSpPr>
            <p:nvPr/>
          </p:nvSpPr>
          <p:spPr bwMode="auto">
            <a:xfrm>
              <a:off x="-508743" y="3045083"/>
              <a:ext cx="3153405"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前轮转角及其增量约束</a:t>
              </a:r>
            </a:p>
          </p:txBody>
        </p:sp>
        <p:cxnSp>
          <p:nvCxnSpPr>
            <p:cNvPr id="278" name="直接连接符 277"/>
            <p:cNvCxnSpPr/>
            <p:nvPr/>
          </p:nvCxnSpPr>
          <p:spPr bwMode="auto">
            <a:xfrm>
              <a:off x="1178873" y="2328546"/>
              <a:ext cx="4184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bwMode="auto">
            <a:xfrm>
              <a:off x="1178873" y="2328546"/>
              <a:ext cx="0" cy="5979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bwMode="auto">
            <a:xfrm>
              <a:off x="5363767" y="2320935"/>
              <a:ext cx="0" cy="5815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1" name="矩形 280"/>
            <p:cNvSpPr/>
            <p:nvPr/>
          </p:nvSpPr>
          <p:spPr bwMode="auto">
            <a:xfrm>
              <a:off x="2084847" y="1339446"/>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2" name="TextBox 37"/>
            <p:cNvSpPr txBox="1">
              <a:spLocks noChangeArrowheads="1"/>
            </p:cNvSpPr>
            <p:nvPr/>
          </p:nvSpPr>
          <p:spPr bwMode="auto">
            <a:xfrm>
              <a:off x="2274991" y="1460232"/>
              <a:ext cx="1588117"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约束条件</a:t>
              </a:r>
            </a:p>
          </p:txBody>
        </p:sp>
        <p:cxnSp>
          <p:nvCxnSpPr>
            <p:cNvPr id="283" name="直接箭头连接符 282"/>
            <p:cNvCxnSpPr>
              <a:stCxn id="281" idx="2"/>
            </p:cNvCxnSpPr>
            <p:nvPr/>
          </p:nvCxnSpPr>
          <p:spPr bwMode="auto">
            <a:xfrm flipH="1">
              <a:off x="3182880" y="1870466"/>
              <a:ext cx="2796" cy="4655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4" name="丁字箭头 283"/>
            <p:cNvSpPr/>
            <p:nvPr/>
          </p:nvSpPr>
          <p:spPr>
            <a:xfrm flipV="1">
              <a:off x="2011405" y="5053188"/>
              <a:ext cx="6626345"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285" name="矩形 284"/>
            <p:cNvSpPr/>
            <p:nvPr/>
          </p:nvSpPr>
          <p:spPr bwMode="auto">
            <a:xfrm>
              <a:off x="4124915" y="5487827"/>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6" name="TextBox 37"/>
            <p:cNvSpPr txBox="1">
              <a:spLocks noChangeArrowheads="1"/>
            </p:cNvSpPr>
            <p:nvPr/>
          </p:nvSpPr>
          <p:spPr bwMode="auto">
            <a:xfrm>
              <a:off x="4381994" y="5608613"/>
              <a:ext cx="14542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输出量约束</a:t>
              </a:r>
            </a:p>
          </p:txBody>
        </p:sp>
      </p:grpSp>
    </p:spTree>
    <p:custDataLst>
      <p:tags r:id="rId1"/>
    </p:custDataLst>
    <p:extLst>
      <p:ext uri="{BB962C8B-B14F-4D97-AF65-F5344CB8AC3E}">
        <p14:creationId xmlns:p14="http://schemas.microsoft.com/office/powerpoint/2010/main" val="3309654771"/>
      </p:ext>
    </p:extLst>
  </p:cSld>
  <p:clrMapOvr>
    <a:masterClrMapping/>
  </p:clrMapOvr>
  <mc:AlternateContent xmlns:mc="http://schemas.openxmlformats.org/markup-compatibility/2006" xmlns:p14="http://schemas.microsoft.com/office/powerpoint/2010/main">
    <mc:Choice Requires="p14">
      <p:transition p14:dur="0" advTm="55667"/>
    </mc:Choice>
    <mc:Fallback xmlns="">
      <p:transition advTm="55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fade">
                                      <p:cBhvr>
                                        <p:cTn id="15" dur="500"/>
                                        <p:tgtEl>
                                          <p:spTgt spid="2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500"/>
                                        <p:tgtEl>
                                          <p:spTgt spid="244"/>
                                        </p:tgtEl>
                                      </p:cBhvr>
                                    </p:animEffect>
                                  </p:childTnLst>
                                </p:cTn>
                              </p:par>
                              <p:par>
                                <p:cTn id="19" presetID="10"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Effect transition="in" filter="fade">
                                      <p:cBhvr>
                                        <p:cTn id="21" dur="500"/>
                                        <p:tgtEl>
                                          <p:spTgt spid="257"/>
                                        </p:tgtEl>
                                      </p:cBhvr>
                                    </p:animEffect>
                                  </p:childTnLst>
                                </p:cTn>
                              </p:par>
                              <p:par>
                                <p:cTn id="22" presetID="10" presetClass="entr" presetSubtype="0" fill="hold" nodeType="with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500"/>
                                        <p:tgtEl>
                                          <p:spTgt spid="262"/>
                                        </p:tgtEl>
                                      </p:cBhvr>
                                    </p:animEffect>
                                  </p:childTnLst>
                                </p:cTn>
                              </p:par>
                              <p:par>
                                <p:cTn id="25" presetID="10" presetClass="entr" presetSubtype="0" fill="hold" nodeType="with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fade">
                                      <p:cBhvr>
                                        <p:cTn id="2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仿真平台搭建</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289" name="Picture 1" descr="捕获"/>
          <p:cNvPicPr>
            <a:picLocks noChangeAspect="1" noChangeArrowheads="1"/>
          </p:cNvPicPr>
          <p:nvPr/>
        </p:nvPicPr>
        <p:blipFill>
          <a:blip r:embed="rId3">
            <a:extLst>
              <a:ext uri="{28A0092B-C50C-407E-A947-70E740481C1C}">
                <a14:useLocalDpi xmlns:a14="http://schemas.microsoft.com/office/drawing/2010/main" val="0"/>
              </a:ext>
            </a:extLst>
          </a:blip>
          <a:srcRect l="5658" t="2209" r="1813"/>
          <a:stretch>
            <a:fillRect/>
          </a:stretch>
        </p:blipFill>
        <p:spPr bwMode="auto">
          <a:xfrm>
            <a:off x="6308869" y="901407"/>
            <a:ext cx="4973622" cy="233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41234860"/>
              </p:ext>
            </p:extLst>
          </p:nvPr>
        </p:nvGraphicFramePr>
        <p:xfrm>
          <a:off x="6407863" y="3389346"/>
          <a:ext cx="4625026" cy="2834311"/>
        </p:xfrm>
        <a:graphic>
          <a:graphicData uri="http://schemas.openxmlformats.org/presentationml/2006/ole">
            <mc:AlternateContent xmlns:mc="http://schemas.openxmlformats.org/markup-compatibility/2006">
              <mc:Choice xmlns:v="urn:schemas-microsoft-com:vml" Requires="v">
                <p:oleObj name="Visio" r:id="rId4" imgW="7610455" imgH="4724460" progId="Visio.Drawing.15">
                  <p:embed/>
                </p:oleObj>
              </mc:Choice>
              <mc:Fallback>
                <p:oleObj name="Visio" r:id="rId4" imgW="7610455" imgH="4724460"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b="2002"/>
                      <a:stretch>
                        <a:fillRect/>
                      </a:stretch>
                    </p:blipFill>
                    <p:spPr bwMode="auto">
                      <a:xfrm>
                        <a:off x="6407863" y="3389346"/>
                        <a:ext cx="4625026" cy="2834311"/>
                      </a:xfrm>
                      <a:prstGeom prst="rect">
                        <a:avLst/>
                      </a:prstGeom>
                      <a:noFill/>
                    </p:spPr>
                  </p:pic>
                </p:oleObj>
              </mc:Fallback>
            </mc:AlternateContent>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96075912"/>
              </p:ext>
            </p:extLst>
          </p:nvPr>
        </p:nvGraphicFramePr>
        <p:xfrm>
          <a:off x="990600" y="1822334"/>
          <a:ext cx="4108526" cy="3104669"/>
        </p:xfrm>
        <a:graphic>
          <a:graphicData uri="http://schemas.openxmlformats.org/drawingml/2006/table">
            <a:tbl>
              <a:tblPr firstRow="1" bandRow="1">
                <a:tableStyleId>{5C22544A-7EE6-4342-B048-85BDC9FD1C3A}</a:tableStyleId>
              </a:tblPr>
              <a:tblGrid>
                <a:gridCol w="2054263">
                  <a:extLst>
                    <a:ext uri="{9D8B030D-6E8A-4147-A177-3AD203B41FA5}">
                      <a16:colId xmlns:a16="http://schemas.microsoft.com/office/drawing/2014/main" val="20000"/>
                    </a:ext>
                  </a:extLst>
                </a:gridCol>
                <a:gridCol w="2054263">
                  <a:extLst>
                    <a:ext uri="{9D8B030D-6E8A-4147-A177-3AD203B41FA5}">
                      <a16:colId xmlns:a16="http://schemas.microsoft.com/office/drawing/2014/main" val="20001"/>
                    </a:ext>
                  </a:extLst>
                </a:gridCol>
              </a:tblGrid>
              <a:tr h="446672">
                <a:tc>
                  <a:txBody>
                    <a:bodyPr/>
                    <a:lstStyle/>
                    <a:p>
                      <a:pPr algn="ctr"/>
                      <a:r>
                        <a:rPr lang="zh-CN" altLang="en-US" dirty="0"/>
                        <a:t>控制器参数</a:t>
                      </a:r>
                    </a:p>
                  </a:txBody>
                  <a:tcPr/>
                </a:tc>
                <a:tc>
                  <a:txBody>
                    <a:bodyPr/>
                    <a:lstStyle/>
                    <a:p>
                      <a:pPr algn="ctr"/>
                      <a:r>
                        <a:rPr lang="zh-CN" altLang="en-US" dirty="0"/>
                        <a:t>取值</a:t>
                      </a:r>
                    </a:p>
                  </a:txBody>
                  <a:tcPr/>
                </a:tc>
                <a:extLst>
                  <a:ext uri="{0D108BD9-81ED-4DB2-BD59-A6C34878D82A}">
                    <a16:rowId xmlns:a16="http://schemas.microsoft.com/office/drawing/2014/main" val="10000"/>
                  </a:ext>
                </a:extLst>
              </a:tr>
              <a:tr h="394056">
                <a:tc>
                  <a:txBody>
                    <a:bodyPr/>
                    <a:lstStyle/>
                    <a:p>
                      <a:pPr algn="ctr"/>
                      <a:r>
                        <a:rPr lang="zh-CN" altLang="en-US" dirty="0"/>
                        <a:t>预测时域</a:t>
                      </a:r>
                    </a:p>
                  </a:txBody>
                  <a:tcPr/>
                </a:tc>
                <a:tc>
                  <a:txBody>
                    <a:bodyPr/>
                    <a:lstStyle/>
                    <a:p>
                      <a:pPr algn="ctr"/>
                      <a:r>
                        <a:rPr lang="en-US" altLang="zh-CN" dirty="0">
                          <a:latin typeface="Times New Roman" panose="02020603050405020304" pitchFamily="18" charset="0"/>
                          <a:cs typeface="Times New Roman" panose="02020603050405020304" pitchFamily="18" charset="0"/>
                        </a:rPr>
                        <a:t>25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94056">
                <a:tc>
                  <a:txBody>
                    <a:bodyPr/>
                    <a:lstStyle/>
                    <a:p>
                      <a:pPr algn="ctr"/>
                      <a:r>
                        <a:rPr lang="zh-CN" altLang="en-US" dirty="0"/>
                        <a:t>控制时域</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r h="394056">
                <a:tc>
                  <a:txBody>
                    <a:bodyPr/>
                    <a:lstStyle/>
                    <a:p>
                      <a:pPr algn="ctr"/>
                      <a:r>
                        <a:rPr lang="zh-CN" altLang="en-US" dirty="0"/>
                        <a:t>采样时间</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0.02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3"/>
                  </a:ext>
                </a:extLst>
              </a:tr>
              <a:tr h="687717">
                <a:tc>
                  <a:txBody>
                    <a:bodyPr/>
                    <a:lstStyle/>
                    <a:p>
                      <a:pPr algn="ctr"/>
                      <a:r>
                        <a:rPr lang="zh-CN" altLang="en-US" dirty="0"/>
                        <a:t>加权矩阵</a:t>
                      </a:r>
                      <a:r>
                        <a:rPr lang="en-US" altLang="zh-CN" dirty="0"/>
                        <a:t>Q</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4"/>
                  </a:ext>
                </a:extLst>
              </a:tr>
              <a:tr h="394056">
                <a:tc>
                  <a:txBody>
                    <a:bodyPr/>
                    <a:lstStyle/>
                    <a:p>
                      <a:pPr algn="ctr"/>
                      <a:r>
                        <a:rPr lang="zh-CN" altLang="en-US" dirty="0"/>
                        <a:t>加权矩阵</a:t>
                      </a:r>
                      <a:r>
                        <a:rPr lang="en-US" altLang="zh-CN" dirty="0"/>
                        <a:t>R</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5"/>
                  </a:ext>
                </a:extLst>
              </a:tr>
              <a:tr h="394056">
                <a:tc>
                  <a:txBody>
                    <a:bodyPr/>
                    <a:lstStyle/>
                    <a:p>
                      <a:pPr algn="ctr"/>
                      <a:r>
                        <a:rPr lang="zh-CN" altLang="en-US" dirty="0"/>
                        <a:t>松弛因子</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39327839"/>
              </p:ext>
            </p:extLst>
          </p:nvPr>
        </p:nvGraphicFramePr>
        <p:xfrm>
          <a:off x="3786691" y="4190052"/>
          <a:ext cx="602425" cy="287521"/>
        </p:xfrm>
        <a:graphic>
          <a:graphicData uri="http://schemas.openxmlformats.org/presentationml/2006/ole">
            <mc:AlternateContent xmlns:mc="http://schemas.openxmlformats.org/markup-compatibility/2006">
              <mc:Choice xmlns:v="urn:schemas-microsoft-com:vml" Requires="v">
                <p:oleObj name="Equation" r:id="rId6" imgW="418918" imgH="203112" progId="Equation.DSMT4">
                  <p:embed/>
                </p:oleObj>
              </mc:Choice>
              <mc:Fallback>
                <p:oleObj name="Equation" r:id="rId6" imgW="418918" imgH="203112" progId="Equation.DSMT4">
                  <p:embed/>
                  <p:pic>
                    <p:nvPicPr>
                      <p:cNvPr id="0" name="Object 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691" y="4190052"/>
                        <a:ext cx="602425" cy="287521"/>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650479506"/>
              </p:ext>
            </p:extLst>
          </p:nvPr>
        </p:nvGraphicFramePr>
        <p:xfrm>
          <a:off x="3472940" y="3481007"/>
          <a:ext cx="1323146" cy="623405"/>
        </p:xfrm>
        <a:graphic>
          <a:graphicData uri="http://schemas.openxmlformats.org/presentationml/2006/ole">
            <mc:AlternateContent xmlns:mc="http://schemas.openxmlformats.org/markup-compatibility/2006">
              <mc:Choice xmlns:v="urn:schemas-microsoft-com:vml" Requires="v">
                <p:oleObj name="Equation" r:id="rId8" imgW="990600" imgH="457200" progId="Equation.DSMT4">
                  <p:embed/>
                </p:oleObj>
              </mc:Choice>
              <mc:Fallback>
                <p:oleObj name="Equation" r:id="rId8" imgW="990600" imgH="457200" progId="Equation.DSMT4">
                  <p:embed/>
                  <p:pic>
                    <p:nvPicPr>
                      <p:cNvPr id="0"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2940" y="3481007"/>
                        <a:ext cx="1323146" cy="623405"/>
                      </a:xfrm>
                      <a:prstGeom prst="rect">
                        <a:avLst/>
                      </a:prstGeom>
                      <a:noFill/>
                    </p:spPr>
                  </p:pic>
                </p:oleObj>
              </mc:Fallback>
            </mc:AlternateContent>
          </a:graphicData>
        </a:graphic>
      </p:graphicFrame>
    </p:spTree>
    <p:extLst>
      <p:ext uri="{BB962C8B-B14F-4D97-AF65-F5344CB8AC3E}">
        <p14:creationId xmlns:p14="http://schemas.microsoft.com/office/powerpoint/2010/main" val="3577214379"/>
      </p:ext>
    </p:extLst>
  </p:cSld>
  <p:clrMapOvr>
    <a:masterClrMapping/>
  </p:clrMapOvr>
  <mc:AlternateContent xmlns:mc="http://schemas.openxmlformats.org/markup-compatibility/2006" xmlns:p14="http://schemas.microsoft.com/office/powerpoint/2010/main">
    <mc:Choice Requires="p14">
      <p:transition p14:dur="0" advTm="10313"/>
    </mc:Choice>
    <mc:Fallback xmlns="">
      <p:transition advTm="103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车速适应性分析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18307" y="1013874"/>
            <a:ext cx="11552019" cy="646331"/>
          </a:xfrm>
          <a:prstGeom prst="rect">
            <a:avLst/>
          </a:prstGeom>
        </p:spPr>
        <p:txBody>
          <a:bodyPr wrap="square">
            <a:spAutoFit/>
          </a:bodyPr>
          <a:lstStyle/>
          <a:p>
            <a:pPr indent="457200"/>
            <a:r>
              <a:rPr lang="zh-CN" altLang="zh-CN" dirty="0">
                <a:latin typeface="楷体" panose="02010609060101010101" pitchFamily="49" charset="-122"/>
                <a:ea typeface="楷体" panose="02010609060101010101" pitchFamily="49" charset="-122"/>
              </a:rPr>
              <a:t>选取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36km/h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72 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90km/h</a:t>
            </a:r>
            <a:r>
              <a:rPr lang="zh-CN" altLang="zh-CN" dirty="0">
                <a:latin typeface="楷体" panose="02010609060101010101" pitchFamily="49" charset="-122"/>
                <a:ea typeface="楷体" panose="02010609060101010101" pitchFamily="49" charset="-122"/>
              </a:rPr>
              <a:t>分别为车辆行使速度，设置路面摩擦因数为</a:t>
            </a:r>
            <a:r>
              <a:rPr lang="en-US" altLang="zh-CN" dirty="0">
                <a:latin typeface="楷体" panose="02010609060101010101" pitchFamily="49" charset="-122"/>
                <a:ea typeface="楷体" panose="02010609060101010101" pitchFamily="49" charset="-122"/>
              </a:rPr>
              <a:t>0.85</a:t>
            </a:r>
            <a:r>
              <a:rPr lang="zh-CN" altLang="zh-CN" dirty="0">
                <a:latin typeface="楷体" panose="02010609060101010101" pitchFamily="49" charset="-122"/>
                <a:ea typeface="楷体" panose="02010609060101010101" pitchFamily="49" charset="-122"/>
              </a:rPr>
              <a:t>。在控制器参数及车辆参数相同的条件下，对控制器的适应性进行分析。</a:t>
            </a:r>
            <a:endParaRPr lang="zh-CN" altLang="en-US" dirty="0">
              <a:latin typeface="楷体" panose="02010609060101010101" pitchFamily="49" charset="-122"/>
              <a:ea typeface="楷体" panose="02010609060101010101" pitchFamily="49" charset="-122"/>
            </a:endParaRPr>
          </a:p>
        </p:txBody>
      </p:sp>
      <p:grpSp>
        <p:nvGrpSpPr>
          <p:cNvPr id="14" name="组合 13"/>
          <p:cNvGrpSpPr/>
          <p:nvPr/>
        </p:nvGrpSpPr>
        <p:grpSpPr>
          <a:xfrm>
            <a:off x="655683" y="2299393"/>
            <a:ext cx="4778756" cy="3356821"/>
            <a:chOff x="655683" y="2096190"/>
            <a:chExt cx="4778756" cy="3356821"/>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722" t="6158" r="34948" b="40200"/>
            <a:stretch/>
          </p:blipFill>
          <p:spPr>
            <a:xfrm>
              <a:off x="917858" y="2096190"/>
              <a:ext cx="4516581" cy="3121890"/>
            </a:xfrm>
            <a:prstGeom prst="rect">
              <a:avLst/>
            </a:prstGeom>
          </p:spPr>
        </p:pic>
        <p:sp>
          <p:nvSpPr>
            <p:cNvPr id="9" name="文本框 8"/>
            <p:cNvSpPr txBox="1"/>
            <p:nvPr/>
          </p:nvSpPr>
          <p:spPr>
            <a:xfrm>
              <a:off x="2485549"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11" name="文本框 10"/>
            <p:cNvSpPr txBox="1"/>
            <p:nvPr/>
          </p:nvSpPr>
          <p:spPr>
            <a:xfrm rot="16200000">
              <a:off x="102357" y="3248830"/>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grpSp>
      <p:grpSp>
        <p:nvGrpSpPr>
          <p:cNvPr id="15" name="组合 14"/>
          <p:cNvGrpSpPr/>
          <p:nvPr/>
        </p:nvGrpSpPr>
        <p:grpSpPr>
          <a:xfrm>
            <a:off x="6096000" y="2299392"/>
            <a:ext cx="4821381" cy="3356822"/>
            <a:chOff x="6096000" y="2096189"/>
            <a:chExt cx="4821381" cy="3356822"/>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8671" t="5681" r="23352" b="34169"/>
            <a:stretch/>
          </p:blipFill>
          <p:spPr>
            <a:xfrm>
              <a:off x="6299199" y="2096189"/>
              <a:ext cx="4618182" cy="3121891"/>
            </a:xfrm>
            <a:prstGeom prst="rect">
              <a:avLst/>
            </a:prstGeom>
          </p:spPr>
        </p:pic>
        <p:sp>
          <p:nvSpPr>
            <p:cNvPr id="25" name="文本框 24"/>
            <p:cNvSpPr txBox="1"/>
            <p:nvPr/>
          </p:nvSpPr>
          <p:spPr>
            <a:xfrm>
              <a:off x="8259037"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542674" y="3112425"/>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grpSp>
        <p:nvGrpSpPr>
          <p:cNvPr id="30" name="组合 29"/>
          <p:cNvGrpSpPr/>
          <p:nvPr/>
        </p:nvGrpSpPr>
        <p:grpSpPr>
          <a:xfrm>
            <a:off x="581836" y="1774036"/>
            <a:ext cx="5026365" cy="3998694"/>
            <a:chOff x="12982" y="2587"/>
            <a:chExt cx="5926" cy="5606"/>
          </a:xfrm>
        </p:grpSpPr>
        <p:sp>
          <p:nvSpPr>
            <p:cNvPr id="31"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不同车速轨迹对比图</a:t>
              </a:r>
              <a:endParaRPr lang="en-US" altLang="zh-CN" sz="1600" b="1" dirty="0">
                <a:solidFill>
                  <a:schemeClr val="tx1"/>
                </a:solidFill>
                <a:latin typeface="+mn-ea"/>
                <a:cs typeface="Times New Roman" panose="02020603050405020304" charset="0"/>
                <a:sym typeface="+mn-ea"/>
              </a:endParaRPr>
            </a:p>
          </p:txBody>
        </p:sp>
      </p:grpSp>
      <p:grpSp>
        <p:nvGrpSpPr>
          <p:cNvPr id="36" name="组合 35"/>
          <p:cNvGrpSpPr/>
          <p:nvPr/>
        </p:nvGrpSpPr>
        <p:grpSpPr>
          <a:xfrm>
            <a:off x="6020586" y="1768503"/>
            <a:ext cx="5026365" cy="3998694"/>
            <a:chOff x="12982" y="2587"/>
            <a:chExt cx="5926" cy="5606"/>
          </a:xfrm>
        </p:grpSpPr>
        <p:sp>
          <p:nvSpPr>
            <p:cNvPr id="3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3464633119"/>
      </p:ext>
    </p:extLst>
  </p:cSld>
  <p:clrMapOvr>
    <a:masterClrMapping/>
  </p:clrMapOvr>
  <mc:AlternateContent xmlns:mc="http://schemas.openxmlformats.org/markup-compatibility/2006" xmlns:p14="http://schemas.microsoft.com/office/powerpoint/2010/main">
    <mc:Choice Requires="p14">
      <p:transition p14:dur="0" advTm="43266"/>
    </mc:Choice>
    <mc:Fallback xmlns="">
      <p:transition advTm="4326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9" t="5566" r="30463" b="33065"/>
          <a:stretch/>
        </p:blipFill>
        <p:spPr>
          <a:xfrm>
            <a:off x="6565148" y="2561612"/>
            <a:ext cx="4353864" cy="318926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4354" t="5129" r="26961" b="32948"/>
          <a:stretch/>
        </p:blipFill>
        <p:spPr>
          <a:xfrm>
            <a:off x="1038607" y="2596516"/>
            <a:ext cx="4575992" cy="3207024"/>
          </a:xfrm>
          <a:prstGeom prst="rect">
            <a:avLst/>
          </a:prstGeom>
        </p:spPr>
      </p:pic>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附着条件适应性分析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18307" y="1013874"/>
            <a:ext cx="11552019" cy="923330"/>
          </a:xfrm>
          <a:prstGeom prst="rect">
            <a:avLst/>
          </a:prstGeom>
        </p:spPr>
        <p:txBody>
          <a:bodyPr wrap="square">
            <a:spAutoFit/>
          </a:bodyPr>
          <a:lstStyle/>
          <a:p>
            <a:pPr indent="457200"/>
            <a:r>
              <a:rPr lang="zh-CN" altLang="en-US" dirty="0">
                <a:latin typeface="楷体" panose="02010609060101010101" pitchFamily="49" charset="-122"/>
                <a:ea typeface="楷体" panose="02010609060101010101" pitchFamily="49" charset="-122"/>
              </a:rPr>
              <a:t>车辆的动力学参数（如轮胎侧偏刚度）会随着路面附着条件的不同而发生变化，当路面附着条件较差时可能出现侧向力不足的情况。</a:t>
            </a:r>
            <a:r>
              <a:rPr lang="zh-CN" altLang="zh-CN" dirty="0">
                <a:latin typeface="楷体" panose="02010609060101010101" pitchFamily="49" charset="-122"/>
                <a:ea typeface="楷体" panose="02010609060101010101" pitchFamily="49" charset="-122"/>
              </a:rPr>
              <a:t>因此假设车辆速度为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54km/h</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选取附着系数为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0.4</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0.85</a:t>
            </a:r>
            <a:r>
              <a:rPr lang="zh-CN" altLang="zh-CN" dirty="0">
                <a:latin typeface="楷体" panose="02010609060101010101" pitchFamily="49" charset="-122"/>
                <a:ea typeface="楷体" panose="02010609060101010101" pitchFamily="49" charset="-122"/>
              </a:rPr>
              <a:t>的两种路面对控制器的跟踪效果进行测试</a:t>
            </a:r>
            <a:r>
              <a:rPr lang="zh-CN" altLang="en-US" dirty="0">
                <a:latin typeface="楷体" panose="02010609060101010101" pitchFamily="49" charset="-122"/>
                <a:ea typeface="楷体" panose="02010609060101010101" pitchFamily="49" charset="-122"/>
              </a:rPr>
              <a:t>。</a:t>
            </a:r>
          </a:p>
        </p:txBody>
      </p:sp>
      <p:sp>
        <p:nvSpPr>
          <p:cNvPr id="22" name="文本框 21"/>
          <p:cNvSpPr txBox="1"/>
          <p:nvPr/>
        </p:nvSpPr>
        <p:spPr>
          <a:xfrm>
            <a:off x="2688816" y="574647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3" name="文本框 22"/>
          <p:cNvSpPr txBox="1"/>
          <p:nvPr/>
        </p:nvSpPr>
        <p:spPr>
          <a:xfrm rot="16200000">
            <a:off x="220695" y="3753248"/>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6" name="文本框 25"/>
          <p:cNvSpPr txBox="1"/>
          <p:nvPr/>
        </p:nvSpPr>
        <p:spPr>
          <a:xfrm>
            <a:off x="8205665" y="5746473"/>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725560" y="3638359"/>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nvGrpSpPr>
          <p:cNvPr id="28" name="组合 27"/>
          <p:cNvGrpSpPr/>
          <p:nvPr/>
        </p:nvGrpSpPr>
        <p:grpSpPr>
          <a:xfrm>
            <a:off x="743206" y="2075251"/>
            <a:ext cx="5026365" cy="3998694"/>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不同附着条件轨迹对比图</a:t>
              </a:r>
              <a:endParaRPr lang="en-US" altLang="zh-CN" sz="1600" b="1" dirty="0">
                <a:solidFill>
                  <a:schemeClr val="tx1"/>
                </a:solidFill>
                <a:latin typeface="+mn-ea"/>
                <a:cs typeface="Times New Roman" panose="02020603050405020304" charset="0"/>
                <a:sym typeface="+mn-ea"/>
              </a:endParaRPr>
            </a:p>
          </p:txBody>
        </p:sp>
      </p:grpSp>
      <p:grpSp>
        <p:nvGrpSpPr>
          <p:cNvPr id="31" name="组合 30"/>
          <p:cNvGrpSpPr/>
          <p:nvPr/>
        </p:nvGrpSpPr>
        <p:grpSpPr>
          <a:xfrm>
            <a:off x="6181956" y="2069718"/>
            <a:ext cx="5026365" cy="3998694"/>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625013546"/>
      </p:ext>
    </p:extLst>
  </p:cSld>
  <p:clrMapOvr>
    <a:masterClrMapping/>
  </p:clrMapOvr>
  <mc:AlternateContent xmlns:mc="http://schemas.openxmlformats.org/markup-compatibility/2006" xmlns:p14="http://schemas.microsoft.com/office/powerpoint/2010/main">
    <mc:Choice Requires="p14">
      <p:transition p14:dur="0" advTm="47391"/>
    </mc:Choice>
    <mc:Fallback xmlns="">
      <p:transition advTm="4739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53592"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prescan/simulink</a:t>
            </a:r>
            <a:r>
              <a:rPr lang="zh-CN" altLang="en-US" sz="2300" dirty="0">
                <a:solidFill>
                  <a:srgbClr val="224982"/>
                </a:solidFill>
                <a:latin typeface="微软雅黑" panose="020B0503020204020204" pitchFamily="34" charset="-122"/>
                <a:ea typeface="微软雅黑" panose="020B0503020204020204" pitchFamily="34" charset="-122"/>
              </a:rPr>
              <a:t>仿真流程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104992" y="975635"/>
            <a:ext cx="2402231" cy="6744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环境感知模块</a:t>
            </a:r>
          </a:p>
        </p:txBody>
      </p:sp>
      <p:sp>
        <p:nvSpPr>
          <p:cNvPr id="28" name="圆角矩形 27"/>
          <p:cNvSpPr/>
          <p:nvPr/>
        </p:nvSpPr>
        <p:spPr>
          <a:xfrm>
            <a:off x="7104993" y="2176310"/>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基于最小安全距离模型的并道决策模块</a:t>
            </a:r>
          </a:p>
        </p:txBody>
      </p:sp>
      <p:sp>
        <p:nvSpPr>
          <p:cNvPr id="29" name="圆角矩形 28"/>
          <p:cNvSpPr/>
          <p:nvPr/>
        </p:nvSpPr>
        <p:spPr>
          <a:xfrm>
            <a:off x="7091546" y="3962138"/>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基于五次多项式的轨迹规划模块</a:t>
            </a:r>
          </a:p>
        </p:txBody>
      </p:sp>
      <p:sp>
        <p:nvSpPr>
          <p:cNvPr id="30" name="圆角矩形 29"/>
          <p:cNvSpPr/>
          <p:nvPr/>
        </p:nvSpPr>
        <p:spPr>
          <a:xfrm>
            <a:off x="7091546" y="5279944"/>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基于模型预测控制的轨迹跟踪模块</a:t>
            </a:r>
          </a:p>
        </p:txBody>
      </p:sp>
      <p:sp>
        <p:nvSpPr>
          <p:cNvPr id="31" name="圆角矩形 30"/>
          <p:cNvSpPr/>
          <p:nvPr/>
        </p:nvSpPr>
        <p:spPr>
          <a:xfrm>
            <a:off x="9854835" y="3148836"/>
            <a:ext cx="2038389"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a:t>
            </a:r>
            <a:r>
              <a:rPr lang="en-US" altLang="zh-CN" b="1" dirty="0"/>
              <a:t>PID</a:t>
            </a:r>
            <a:r>
              <a:rPr lang="zh-CN" altLang="en-US" b="1" dirty="0"/>
              <a:t>控制的纵向速度调整模块</a:t>
            </a:r>
          </a:p>
        </p:txBody>
      </p:sp>
      <p:cxnSp>
        <p:nvCxnSpPr>
          <p:cNvPr id="24" name="直接箭头连接符 23"/>
          <p:cNvCxnSpPr>
            <a:stCxn id="22" idx="2"/>
          </p:cNvCxnSpPr>
          <p:nvPr/>
        </p:nvCxnSpPr>
        <p:spPr>
          <a:xfrm flipH="1">
            <a:off x="8292662" y="1650124"/>
            <a:ext cx="13446" cy="526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8" idx="2"/>
            <a:endCxn id="29" idx="0"/>
          </p:cNvCxnSpPr>
          <p:nvPr/>
        </p:nvCxnSpPr>
        <p:spPr>
          <a:xfrm flipH="1">
            <a:off x="8292662" y="2977308"/>
            <a:ext cx="13447" cy="9848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9" idx="2"/>
            <a:endCxn id="30" idx="0"/>
          </p:cNvCxnSpPr>
          <p:nvPr/>
        </p:nvCxnSpPr>
        <p:spPr>
          <a:xfrm>
            <a:off x="8292662" y="4763136"/>
            <a:ext cx="0" cy="516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28" idx="3"/>
            <a:endCxn id="31" idx="0"/>
          </p:cNvCxnSpPr>
          <p:nvPr/>
        </p:nvCxnSpPr>
        <p:spPr>
          <a:xfrm>
            <a:off x="9507224" y="2576809"/>
            <a:ext cx="1366806" cy="57202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31" idx="2"/>
            <a:endCxn id="29" idx="3"/>
          </p:cNvCxnSpPr>
          <p:nvPr/>
        </p:nvCxnSpPr>
        <p:spPr>
          <a:xfrm rot="5400000">
            <a:off x="9977503" y="3466109"/>
            <a:ext cx="412803" cy="138025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416" name="图片 1"/>
          <p:cNvPicPr>
            <a:picLocks noChangeAspect="1" noChangeArrowheads="1"/>
          </p:cNvPicPr>
          <p:nvPr/>
        </p:nvPicPr>
        <p:blipFill>
          <a:blip r:embed="rId3">
            <a:extLst>
              <a:ext uri="{28A0092B-C50C-407E-A947-70E740481C1C}">
                <a14:useLocalDpi xmlns:a14="http://schemas.microsoft.com/office/drawing/2010/main" val="0"/>
              </a:ext>
            </a:extLst>
          </a:blip>
          <a:srcRect r="11652" b="1149"/>
          <a:stretch>
            <a:fillRect/>
          </a:stretch>
        </p:blipFill>
        <p:spPr bwMode="auto">
          <a:xfrm>
            <a:off x="783309" y="1532304"/>
            <a:ext cx="4997381" cy="425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文本框 44"/>
          <p:cNvSpPr txBox="1"/>
          <p:nvPr/>
        </p:nvSpPr>
        <p:spPr>
          <a:xfrm>
            <a:off x="9507223" y="2240509"/>
            <a:ext cx="1765738" cy="369332"/>
          </a:xfrm>
          <a:prstGeom prst="rect">
            <a:avLst/>
          </a:prstGeom>
          <a:noFill/>
        </p:spPr>
        <p:txBody>
          <a:bodyPr wrap="square" rtlCol="0">
            <a:spAutoFit/>
          </a:bodyPr>
          <a:lstStyle/>
          <a:p>
            <a:r>
              <a:rPr lang="zh-CN" altLang="en-US" dirty="0">
                <a:solidFill>
                  <a:srgbClr val="375A8D"/>
                </a:solidFill>
              </a:rPr>
              <a:t>未在安全区域</a:t>
            </a:r>
          </a:p>
        </p:txBody>
      </p:sp>
      <p:sp>
        <p:nvSpPr>
          <p:cNvPr id="48" name="文本框 47"/>
          <p:cNvSpPr txBox="1"/>
          <p:nvPr/>
        </p:nvSpPr>
        <p:spPr>
          <a:xfrm>
            <a:off x="8252318" y="3148836"/>
            <a:ext cx="1765738" cy="646331"/>
          </a:xfrm>
          <a:prstGeom prst="rect">
            <a:avLst/>
          </a:prstGeom>
          <a:noFill/>
        </p:spPr>
        <p:txBody>
          <a:bodyPr wrap="square" rtlCol="0">
            <a:spAutoFit/>
          </a:bodyPr>
          <a:lstStyle/>
          <a:p>
            <a:r>
              <a:rPr lang="zh-CN" altLang="en-US" dirty="0">
                <a:solidFill>
                  <a:srgbClr val="375A8D"/>
                </a:solidFill>
              </a:rPr>
              <a:t>位于安</a:t>
            </a:r>
            <a:endParaRPr lang="en-US" altLang="zh-CN" dirty="0">
              <a:solidFill>
                <a:srgbClr val="375A8D"/>
              </a:solidFill>
            </a:endParaRPr>
          </a:p>
          <a:p>
            <a:r>
              <a:rPr lang="zh-CN" altLang="en-US" dirty="0">
                <a:solidFill>
                  <a:srgbClr val="375A8D"/>
                </a:solidFill>
              </a:rPr>
              <a:t>全区域</a:t>
            </a:r>
          </a:p>
        </p:txBody>
      </p:sp>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421088" y="1729450"/>
            <a:ext cx="9505373" cy="980898"/>
            <a:chOff x="1887841" y="1709750"/>
            <a:chExt cx="8626526" cy="980898"/>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3" name="文本框 2"/>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
        <p:nvSpPr>
          <p:cNvPr id="5" name="矩形 4"/>
          <p:cNvSpPr/>
          <p:nvPr/>
        </p:nvSpPr>
        <p:spPr>
          <a:xfrm>
            <a:off x="418308" y="921778"/>
            <a:ext cx="11510934" cy="646331"/>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建立的</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典型</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交通场景，其中</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20m/s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18m/s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rPr>
              <a:t>20m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车距最迟换道位置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rPr>
              <a:t>50m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rPr>
              <a:t>3.5m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rPr>
              <a:t>5s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ea typeface="楷体" panose="02010609060101010101" pitchFamily="49" charset="-122"/>
            </a:endParaRPr>
          </a:p>
        </p:txBody>
      </p:sp>
      <p:pic>
        <p:nvPicPr>
          <p:cNvPr id="14339" name="图片 104"/>
          <p:cNvPicPr>
            <a:picLocks noChangeAspect="1" noChangeArrowheads="1"/>
          </p:cNvPicPr>
          <p:nvPr/>
        </p:nvPicPr>
        <p:blipFill>
          <a:blip r:embed="rId4">
            <a:extLst>
              <a:ext uri="{28A0092B-C50C-407E-A947-70E740481C1C}">
                <a14:useLocalDpi xmlns:a14="http://schemas.microsoft.com/office/drawing/2010/main" val="0"/>
              </a:ext>
            </a:extLst>
          </a:blip>
          <a:srcRect t="4256" b="1843"/>
          <a:stretch>
            <a:fillRect/>
          </a:stretch>
        </p:blipFill>
        <p:spPr bwMode="auto">
          <a:xfrm>
            <a:off x="1145665" y="3339693"/>
            <a:ext cx="4469075" cy="318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46"/>
          <p:cNvPicPr>
            <a:picLocks noChangeAspect="1" noChangeArrowheads="1"/>
          </p:cNvPicPr>
          <p:nvPr/>
        </p:nvPicPr>
        <p:blipFill>
          <a:blip r:embed="rId5">
            <a:extLst>
              <a:ext uri="{28A0092B-C50C-407E-A947-70E740481C1C}">
                <a14:useLocalDpi xmlns:a14="http://schemas.microsoft.com/office/drawing/2010/main" val="0"/>
              </a:ext>
            </a:extLst>
          </a:blip>
          <a:srcRect t="3017" b="3461"/>
          <a:stretch>
            <a:fillRect/>
          </a:stretch>
        </p:blipFill>
        <p:spPr bwMode="auto">
          <a:xfrm>
            <a:off x="6783932" y="3403391"/>
            <a:ext cx="4181673" cy="30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079536" y="2876561"/>
            <a:ext cx="4617070" cy="3686164"/>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grpSp>
        <p:nvGrpSpPr>
          <p:cNvPr id="24" name="组合 23"/>
          <p:cNvGrpSpPr/>
          <p:nvPr/>
        </p:nvGrpSpPr>
        <p:grpSpPr>
          <a:xfrm>
            <a:off x="6635768" y="2835115"/>
            <a:ext cx="4617070" cy="3686164"/>
            <a:chOff x="12982" y="2587"/>
            <a:chExt cx="5926" cy="5606"/>
          </a:xfrm>
        </p:grpSpPr>
        <p:sp>
          <p:nvSpPr>
            <p:cNvPr id="2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Times New Roman" panose="02020603050405020304" charset="0"/>
                  <a:sym typeface="+mn-ea"/>
                </a:rPr>
                <a:t>A</a:t>
              </a:r>
              <a:r>
                <a:rPr lang="zh-CN" altLang="en-US" sz="1600" b="1" dirty="0">
                  <a:solidFill>
                    <a:schemeClr val="tx1"/>
                  </a:solidFill>
                  <a:latin typeface="+mn-ea"/>
                  <a:cs typeface="Times New Roman" panose="02020603050405020304" charset="0"/>
                  <a:sym typeface="+mn-ea"/>
                </a:rPr>
                <a:t>、</a:t>
              </a:r>
              <a:r>
                <a:rPr lang="en-US" altLang="zh-CN" sz="1600" b="1" dirty="0">
                  <a:solidFill>
                    <a:schemeClr val="tx1"/>
                  </a:solidFill>
                  <a:latin typeface="+mn-ea"/>
                  <a:cs typeface="Times New Roman" panose="02020603050405020304" charset="0"/>
                  <a:sym typeface="+mn-ea"/>
                </a:rPr>
                <a:t>B</a:t>
              </a:r>
              <a:r>
                <a:rPr lang="zh-CN" altLang="en-US" sz="1600" b="1" dirty="0">
                  <a:solidFill>
                    <a:schemeClr val="tx1"/>
                  </a:solidFill>
                  <a:latin typeface="+mn-ea"/>
                  <a:cs typeface="Times New Roman" panose="02020603050405020304" charset="0"/>
                  <a:sym typeface="+mn-ea"/>
                </a:rPr>
                <a:t>两车间相对距离</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3" name="图片 61"/>
          <p:cNvPicPr>
            <a:picLocks noChangeAspect="1" noChangeArrowheads="1"/>
          </p:cNvPicPr>
          <p:nvPr/>
        </p:nvPicPr>
        <p:blipFill>
          <a:blip r:embed="rId5">
            <a:extLst>
              <a:ext uri="{28A0092B-C50C-407E-A947-70E740481C1C}">
                <a14:useLocalDpi xmlns:a14="http://schemas.microsoft.com/office/drawing/2010/main" val="0"/>
              </a:ext>
            </a:extLst>
          </a:blip>
          <a:srcRect l="1582" t="2814" r="1865" b="2850"/>
          <a:stretch>
            <a:fillRect/>
          </a:stretch>
        </p:blipFill>
        <p:spPr bwMode="auto">
          <a:xfrm>
            <a:off x="7603066" y="966611"/>
            <a:ext cx="3425974" cy="251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67"/>
          <p:cNvPicPr>
            <a:picLocks noChangeAspect="1" noChangeArrowheads="1"/>
          </p:cNvPicPr>
          <p:nvPr/>
        </p:nvPicPr>
        <p:blipFill>
          <a:blip r:embed="rId6">
            <a:extLst>
              <a:ext uri="{28A0092B-C50C-407E-A947-70E740481C1C}">
                <a14:useLocalDpi xmlns:a14="http://schemas.microsoft.com/office/drawing/2010/main" val="0"/>
              </a:ext>
            </a:extLst>
          </a:blip>
          <a:srcRect l="792" t="2832" r="2419" b="2673"/>
          <a:stretch>
            <a:fillRect/>
          </a:stretch>
        </p:blipFill>
        <p:spPr bwMode="auto">
          <a:xfrm>
            <a:off x="7449187" y="3851282"/>
            <a:ext cx="3607891" cy="262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工况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8327" y="1278960"/>
            <a:ext cx="6383351" cy="4228462"/>
          </a:xfrm>
          <a:prstGeom prst="rect">
            <a:avLst/>
          </a:prstGeom>
        </p:spPr>
      </p:pic>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3844" objId="2"/>
        <p14:stopEvt time="15832"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32970" y="3461441"/>
            <a:ext cx="5549463" cy="1442061"/>
          </a:xfrm>
          <a:prstGeom prst="rect">
            <a:avLst/>
          </a:prstGeom>
        </p:spPr>
        <p:txBody>
          <a:bodyPr wrap="square">
            <a:spAutoFit/>
          </a:bodyPr>
          <a:lstStyle/>
          <a:p>
            <a:pPr indent="457200" algn="just">
              <a:lnSpc>
                <a:spcPct val="125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28m/s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车初始车速为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 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，距离最迟换道位置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150m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3.5m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为了满足乘车舒适性要求，本文选择减速度为</a:t>
            </a:r>
            <a:r>
              <a:rPr lang="en-US" altLang="zh-CN" dirty="0">
                <a:latin typeface="Times New Roman" panose="02020603050405020304" pitchFamily="18" charset="0"/>
                <a:ea typeface="楷体" panose="02010609060101010101" pitchFamily="49" charset="-122"/>
              </a:rPr>
              <a:t>2m/s</a:t>
            </a:r>
            <a:r>
              <a:rPr lang="en-US" altLang="zh-CN" baseline="30000" dirty="0">
                <a:latin typeface="Times New Roman" panose="02020603050405020304" pitchFamily="18" charset="0"/>
                <a:ea typeface="楷体" panose="02010609060101010101" pitchFamily="49" charset="-122"/>
              </a:rPr>
              <a:t>2</a:t>
            </a:r>
            <a:r>
              <a:rPr lang="zh-CN" altLang="en-US" baseline="30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p>
        </p:txBody>
      </p:sp>
      <p:grpSp>
        <p:nvGrpSpPr>
          <p:cNvPr id="20" name="组合 19"/>
          <p:cNvGrpSpPr/>
          <p:nvPr/>
        </p:nvGrpSpPr>
        <p:grpSpPr>
          <a:xfrm>
            <a:off x="6797162" y="1357877"/>
            <a:ext cx="4900851" cy="4044439"/>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pic>
        <p:nvPicPr>
          <p:cNvPr id="16386" name="图片 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5344" y="2155739"/>
            <a:ext cx="4676959" cy="31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组合 49"/>
          <p:cNvGrpSpPr/>
          <p:nvPr/>
        </p:nvGrpSpPr>
        <p:grpSpPr>
          <a:xfrm>
            <a:off x="252249" y="2124005"/>
            <a:ext cx="5843751" cy="740650"/>
            <a:chOff x="1887841" y="1709750"/>
            <a:chExt cx="8626526" cy="980898"/>
          </a:xfrm>
        </p:grpSpPr>
        <p:pic>
          <p:nvPicPr>
            <p:cNvPr id="51" name="图片 5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52" name="文本框 51"/>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09" name="图片 88"/>
          <p:cNvPicPr>
            <a:picLocks noChangeAspect="1" noChangeArrowheads="1"/>
          </p:cNvPicPr>
          <p:nvPr/>
        </p:nvPicPr>
        <p:blipFill>
          <a:blip r:embed="rId5">
            <a:extLst>
              <a:ext uri="{28A0092B-C50C-407E-A947-70E740481C1C}">
                <a14:useLocalDpi xmlns:a14="http://schemas.microsoft.com/office/drawing/2010/main" val="0"/>
              </a:ext>
            </a:extLst>
          </a:blip>
          <a:srcRect l="1245" t="1913" r="2922" b="3293"/>
          <a:stretch>
            <a:fillRect/>
          </a:stretch>
        </p:blipFill>
        <p:spPr bwMode="auto">
          <a:xfrm>
            <a:off x="7495330" y="929942"/>
            <a:ext cx="3582573" cy="253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图片 93"/>
          <p:cNvPicPr>
            <a:picLocks noChangeAspect="1" noChangeArrowheads="1"/>
          </p:cNvPicPr>
          <p:nvPr/>
        </p:nvPicPr>
        <p:blipFill>
          <a:blip r:embed="rId6">
            <a:extLst>
              <a:ext uri="{28A0092B-C50C-407E-A947-70E740481C1C}">
                <a14:useLocalDpi xmlns:a14="http://schemas.microsoft.com/office/drawing/2010/main" val="0"/>
              </a:ext>
            </a:extLst>
          </a:blip>
          <a:srcRect l="1271" t="1866" r="1826" b="2696"/>
          <a:stretch>
            <a:fillRect/>
          </a:stretch>
        </p:blipFill>
        <p:spPr bwMode="auto">
          <a:xfrm>
            <a:off x="7601169" y="3889736"/>
            <a:ext cx="3476734" cy="264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工况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3309" y="1319586"/>
            <a:ext cx="6039990" cy="4286445"/>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57351" y="1101107"/>
            <a:ext cx="4516454" cy="870431"/>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r>
              <a:rPr lang="zh-CN" altLang="en-US" sz="2000" b="1" dirty="0">
                <a:latin typeface="+mn-ea"/>
                <a:sym typeface="+mn-ea"/>
              </a:rPr>
              <a:t>轨迹预测技术分类</a:t>
            </a:r>
            <a:r>
              <a:rPr lang="zh-CN" altLang="en-US" sz="1600" dirty="0">
                <a:latin typeface="+mn-ea"/>
                <a:sym typeface="+mn-ea"/>
              </a:rPr>
              <a:t>主要包括以下几种：</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766687" y="1101107"/>
            <a:ext cx="4516454" cy="3204723"/>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000" b="1" dirty="0">
                <a:solidFill>
                  <a:schemeClr val="tx2">
                    <a:lumMod val="75000"/>
                  </a:schemeClr>
                </a:solidFill>
                <a:latin typeface="+mn-ea"/>
                <a:sym typeface="+mn-ea"/>
              </a:rPr>
              <a:t>轨迹预测问题难点：</a:t>
            </a:r>
            <a:endParaRPr lang="en-US" altLang="zh-CN" sz="2000" b="1" dirty="0">
              <a:solidFill>
                <a:schemeClr val="tx2">
                  <a:lumMod val="75000"/>
                </a:schemeClr>
              </a:solidFill>
              <a:latin typeface="+mn-ea"/>
              <a:sym typeface="+mn-ea"/>
            </a:endParaRPr>
          </a:p>
          <a:p>
            <a:pPr>
              <a:buClr>
                <a:schemeClr val="tx2">
                  <a:lumMod val="75000"/>
                </a:schemeClr>
              </a:buClr>
            </a:pPr>
            <a:endParaRPr lang="en-US" altLang="zh-CN" sz="2000" b="1"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交通场景的拓扑关系</a:t>
            </a:r>
            <a:endParaRPr lang="en-US" altLang="zh-CN" sz="2000" dirty="0">
              <a:solidFill>
                <a:schemeClr val="tx2">
                  <a:lumMod val="75000"/>
                </a:schemeClr>
              </a:solidFill>
              <a:latin typeface="+mn-ea"/>
              <a:sym typeface="+mn-ea"/>
            </a:endParaRPr>
          </a:p>
          <a:p>
            <a:pPr>
              <a:buClr>
                <a:schemeClr val="tx2">
                  <a:lumMod val="75000"/>
                </a:schemeClr>
              </a:buClr>
            </a:pPr>
            <a:r>
              <a:rPr lang="zh-CN" altLang="en-US" sz="2000" dirty="0">
                <a:solidFill>
                  <a:schemeClr val="tx2">
                    <a:lumMod val="75000"/>
                  </a:schemeClr>
                </a:solidFill>
                <a:latin typeface="+mn-ea"/>
                <a:sym typeface="+mn-ea"/>
              </a:rPr>
              <a:t>非常复杂</a:t>
            </a:r>
            <a:endParaRPr lang="en-US" altLang="zh-CN" sz="2000"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障碍物的不确定性高</a:t>
            </a:r>
            <a:endParaRPr lang="en-US" altLang="zh-CN" sz="2000"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虚拟车道对障碍物的</a:t>
            </a:r>
            <a:endParaRPr lang="en-US" altLang="zh-CN" sz="2000" dirty="0">
              <a:solidFill>
                <a:schemeClr val="tx2">
                  <a:lumMod val="75000"/>
                </a:schemeClr>
              </a:solidFill>
              <a:latin typeface="+mn-ea"/>
              <a:sym typeface="+mn-ea"/>
            </a:endParaRPr>
          </a:p>
          <a:p>
            <a:pPr>
              <a:buClr>
                <a:schemeClr val="tx2">
                  <a:lumMod val="75000"/>
                </a:schemeClr>
              </a:buClr>
            </a:pPr>
            <a:r>
              <a:rPr lang="zh-CN" altLang="en-US" sz="2000" dirty="0">
                <a:solidFill>
                  <a:schemeClr val="tx2">
                    <a:lumMod val="75000"/>
                  </a:schemeClr>
                </a:solidFill>
                <a:latin typeface="+mn-ea"/>
                <a:sym typeface="+mn-ea"/>
              </a:rPr>
              <a:t>约束力低</a:t>
            </a:r>
            <a:endParaRPr lang="en-US" altLang="zh-CN" sz="2000"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场景中障碍物交互性</a:t>
            </a:r>
            <a:endParaRPr lang="en-US" altLang="zh-CN" sz="2000" dirty="0">
              <a:solidFill>
                <a:schemeClr val="tx2">
                  <a:lumMod val="75000"/>
                </a:schemeClr>
              </a:solidFill>
              <a:latin typeface="+mn-ea"/>
              <a:sym typeface="+mn-ea"/>
            </a:endParaRPr>
          </a:p>
          <a:p>
            <a:pPr>
              <a:buClr>
                <a:schemeClr val="tx2">
                  <a:lumMod val="75000"/>
                </a:schemeClr>
              </a:buClr>
            </a:pPr>
            <a:r>
              <a:rPr lang="zh-CN" altLang="en-US" sz="2000" dirty="0">
                <a:solidFill>
                  <a:schemeClr val="tx2">
                    <a:lumMod val="75000"/>
                  </a:schemeClr>
                </a:solidFill>
                <a:latin typeface="+mn-ea"/>
                <a:sym typeface="+mn-ea"/>
              </a:rPr>
              <a:t>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9107832" y="4043134"/>
            <a:ext cx="2343150" cy="2105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交通场景轨迹预测问题建模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109604"/>
                <a:ext cx="5212025" cy="1488421"/>
              </a:xfrm>
              <a:prstGeom prst="rect">
                <a:avLst/>
              </a:prstGeom>
              <a:noFill/>
            </p:spPr>
            <p:txBody>
              <a:bodyPr wrap="square" rtlCol="0">
                <a:spAutoFit/>
              </a:bodyPr>
              <a:lstStyle/>
              <a:p>
                <a:r>
                  <a:rPr lang="zh-CN" altLang="en-US" b="1" dirty="0"/>
                  <a:t>意图不确定性</a:t>
                </a:r>
                <a:endParaRPr lang="en-US" altLang="zh-CN" b="1"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表示智能体的意图不确定性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t>每一条</a:t>
                </a:r>
                <a:r>
                  <a:rPr lang="en-US" altLang="zh-CN" dirty="0">
                    <a:latin typeface="Times New Roman" panose="02020603050405020304" pitchFamily="18" charset="0"/>
                    <a:cs typeface="Times New Roman" panose="02020603050405020304" pitchFamily="18" charset="0"/>
                  </a:rPr>
                  <a:t>Anchor</a:t>
                </a:r>
                <a:r>
                  <a:rPr lang="zh-CN" altLang="zh-CN" dirty="0"/>
                  <a:t>轨迹的轨迹状态序列</a:t>
                </a:r>
                <a:r>
                  <a:rPr lang="zh-CN" altLang="en-US" dirty="0"/>
                  <a:t>，使用</a:t>
                </a:r>
                <a:r>
                  <a:rPr lang="en-US" altLang="zh-CN" dirty="0">
                    <a:latin typeface="Times New Roman" panose="02020603050405020304" pitchFamily="18" charset="0"/>
                    <a:cs typeface="Times New Roman" panose="02020603050405020304" pitchFamily="18" charset="0"/>
                  </a:rPr>
                  <a:t>K-Means</a:t>
                </a:r>
                <a:r>
                  <a:rPr lang="zh-CN" altLang="en-US" dirty="0"/>
                  <a:t>聚类轨迹得到。</a:t>
                </a:r>
                <a:endParaRPr lang="en-US" altLang="zh-CN" dirty="0"/>
              </a:p>
            </p:txBody>
          </p:sp>
        </mc:Choice>
        <mc:Fallback>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109604"/>
                <a:ext cx="5212025" cy="1488421"/>
              </a:xfrm>
              <a:prstGeom prst="rect">
                <a:avLst/>
              </a:prstGeom>
              <a:blipFill>
                <a:blip r:embed="rId5"/>
                <a:stretch>
                  <a:fillRect l="-1053" t="-3279" r="-117" b="-45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881495" y="3650898"/>
                <a:ext cx="5422900" cy="1245469"/>
              </a:xfrm>
              <a:prstGeom prst="rect">
                <a:avLst/>
              </a:prstGeom>
              <a:noFill/>
            </p:spPr>
            <p:txBody>
              <a:bodyPr wrap="square" rtlCol="0">
                <a:spAutoFit/>
              </a:bodyPr>
              <a:lstStyle/>
              <a:p>
                <a:r>
                  <a:rPr lang="zh-CN" altLang="en-US" b="1" dirty="0"/>
                  <a:t>控制不确定性</a:t>
                </a:r>
                <a:endParaRPr lang="en-US" altLang="zh-CN" b="1"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轨迹所得出轨迹预测点的双变量高斯分布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881495" y="3650898"/>
                <a:ext cx="5422900" cy="1245469"/>
              </a:xfrm>
              <a:prstGeom prst="rect">
                <a:avLst/>
              </a:prstGeom>
              <a:blipFill>
                <a:blip r:embed="rId6"/>
                <a:stretch>
                  <a:fillRect l="-1012" t="-4412"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875235" y="5094368"/>
                <a:ext cx="6153374"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875235" y="5094368"/>
                <a:ext cx="6153374" cy="1148199"/>
              </a:xfrm>
              <a:prstGeom prst="rect">
                <a:avLst/>
              </a:prstGeom>
              <a:blipFill>
                <a:blip r:embed="rId8"/>
                <a:stretch>
                  <a:fillRect l="-89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1257904"/>
                <a:ext cx="3324520" cy="1837170"/>
              </a:xfrm>
              <a:prstGeom prst="rect">
                <a:avLst/>
              </a:prstGeom>
              <a:noFill/>
            </p:spPr>
            <p:txBody>
              <a:bodyPr wrap="square">
                <a:spAutoFit/>
              </a:bodyPr>
              <a:lstStyle/>
              <a:p>
                <a:pP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表示智能体的</a:t>
                </a:r>
                <a:r>
                  <a:rPr lang="en-US" altLang="zh-CN" dirty="0">
                    <a:latin typeface="Times New Roman" panose="02020603050405020304" pitchFamily="18" charset="0"/>
                    <a:cs typeface="Times New Roman" panose="02020603050405020304" pitchFamily="18" charset="0"/>
                  </a:rPr>
                  <a:t>State-Anchor</a:t>
                </a:r>
                <a:r>
                  <a:rPr lang="zh-CN" altLang="en-US" dirty="0"/>
                  <a:t>序列，通过对上图轨迹进行</a:t>
                </a:r>
                <a:r>
                  <a:rPr lang="en-US" altLang="zh-CN" dirty="0">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pPr/>
                <a:endParaRPr lang="en-US" altLang="zh-CN" dirty="0"/>
              </a:p>
              <a:p>
                <a:pPr/>
                <a:r>
                  <a:rPr lang="en-US" altLang="zh-CN" b="1" dirty="0"/>
                  <a:t> </a:t>
                </a:r>
                <a14:m>
                  <m:oMath xmlns:m="http://schemas.openxmlformats.org/officeDocument/2006/math">
                    <m:r>
                      <a:rPr lang="en-US" altLang="zh-CN" b="1" i="1"/>
                      <m:t>𝒅</m:t>
                    </m:r>
                    <m:d>
                      <m:dPr>
                        <m:ctrlPr>
                          <a:rPr lang="zh-CN" altLang="zh-CN" b="1" i="1"/>
                        </m:ctrlPr>
                      </m:dPr>
                      <m:e>
                        <m:r>
                          <a:rPr lang="en-US" altLang="zh-CN" b="1" i="1"/>
                          <m:t>𝒖</m:t>
                        </m:r>
                        <m:r>
                          <a:rPr lang="en-US" altLang="zh-CN" b="1" i="1"/>
                          <m:t>,</m:t>
                        </m:r>
                        <m:r>
                          <a:rPr lang="en-US" altLang="zh-CN" b="1" i="1"/>
                          <m:t>𝒗</m:t>
                        </m:r>
                      </m:e>
                    </m:d>
                    <m:r>
                      <a:rPr lang="en-US" altLang="zh-CN" b="1" i="1"/>
                      <m:t>=</m:t>
                    </m:r>
                    <m:nary>
                      <m:naryPr>
                        <m:chr m:val="∑"/>
                        <m:ctrlPr>
                          <a:rPr lang="zh-CN" altLang="zh-CN" b="1" i="1"/>
                        </m:ctrlPr>
                      </m:naryPr>
                      <m:sub>
                        <m:r>
                          <a:rPr lang="en-US" altLang="zh-CN" b="1" i="1"/>
                          <m:t>𝒕</m:t>
                        </m:r>
                      </m:sub>
                      <m:sup>
                        <m:r>
                          <a:rPr lang="en-US" altLang="zh-CN" b="1" i="1"/>
                          <m:t>𝑻</m:t>
                        </m:r>
                      </m:sup>
                      <m:e>
                        <m:sSub>
                          <m:sSubPr>
                            <m:ctrlPr>
                              <a:rPr lang="zh-CN" altLang="zh-CN" b="1" i="1"/>
                            </m:ctrlPr>
                          </m:sSubPr>
                          <m:e>
                            <m:d>
                              <m:dPr>
                                <m:begChr m:val="|"/>
                                <m:endChr m:val="|"/>
                                <m:ctrlPr>
                                  <a:rPr lang="zh-CN" altLang="zh-CN" b="1" i="1"/>
                                </m:ctrlPr>
                              </m:dPr>
                              <m:e>
                                <m:d>
                                  <m:dPr>
                                    <m:begChr m:val="|"/>
                                    <m:endChr m:val="|"/>
                                    <m:ctrlPr>
                                      <a:rPr lang="zh-CN" altLang="zh-CN" b="1" i="1"/>
                                    </m:ctrlPr>
                                  </m:dPr>
                                  <m:e>
                                    <m:sSub>
                                      <m:sSubPr>
                                        <m:ctrlPr>
                                          <a:rPr lang="zh-CN" altLang="zh-CN" b="1" i="1"/>
                                        </m:ctrlPr>
                                      </m:sSubPr>
                                      <m:e>
                                        <m:r>
                                          <a:rPr lang="en-US" altLang="zh-CN" b="1" i="1"/>
                                          <m:t>𝑴</m:t>
                                        </m:r>
                                      </m:e>
                                      <m:sub>
                                        <m:r>
                                          <a:rPr lang="en-US" altLang="zh-CN" b="1" i="1"/>
                                          <m:t>𝒖</m:t>
                                        </m:r>
                                      </m:sub>
                                    </m:sSub>
                                    <m:sSub>
                                      <m:sSubPr>
                                        <m:ctrlPr>
                                          <a:rPr lang="zh-CN" altLang="zh-CN" b="1" i="1"/>
                                        </m:ctrlPr>
                                      </m:sSubPr>
                                      <m:e>
                                        <m:r>
                                          <a:rPr lang="en-US" altLang="zh-CN" b="1" i="1"/>
                                          <m:t>𝒖</m:t>
                                        </m:r>
                                      </m:e>
                                      <m:sub>
                                        <m:r>
                                          <a:rPr lang="en-US" altLang="zh-CN" b="1" i="1"/>
                                          <m:t>𝒕</m:t>
                                        </m:r>
                                      </m:sub>
                                    </m:sSub>
                                    <m:r>
                                      <a:rPr lang="en-US" altLang="zh-CN" b="1" i="1"/>
                                      <m:t>−</m:t>
                                    </m:r>
                                    <m:sSub>
                                      <m:sSubPr>
                                        <m:ctrlPr>
                                          <a:rPr lang="zh-CN" altLang="zh-CN" b="1" i="1"/>
                                        </m:ctrlPr>
                                      </m:sSubPr>
                                      <m:e>
                                        <m:r>
                                          <a:rPr lang="en-US" altLang="zh-CN" b="1" i="1"/>
                                          <m:t>𝑴</m:t>
                                        </m:r>
                                      </m:e>
                                      <m:sub>
                                        <m:r>
                                          <a:rPr lang="en-US" altLang="zh-CN" b="1" i="1"/>
                                          <m:t>𝒗</m:t>
                                        </m:r>
                                      </m:sub>
                                    </m:sSub>
                                    <m:sSub>
                                      <m:sSubPr>
                                        <m:ctrlPr>
                                          <a:rPr lang="zh-CN" altLang="zh-CN" b="1" i="1"/>
                                        </m:ctrlPr>
                                      </m:sSubPr>
                                      <m:e>
                                        <m:r>
                                          <a:rPr lang="en-US" altLang="zh-CN" b="1" i="1"/>
                                          <m:t>𝒗</m:t>
                                        </m:r>
                                      </m:e>
                                      <m:sub>
                                        <m:r>
                                          <a:rPr lang="en-US" altLang="zh-CN" b="1" i="1"/>
                                          <m:t>𝒕</m:t>
                                        </m:r>
                                      </m:sub>
                                    </m:sSub>
                                  </m:e>
                                </m:d>
                              </m:e>
                            </m:d>
                          </m:e>
                          <m:sub>
                            <m:r>
                              <a:rPr lang="en-US" altLang="zh-CN" b="1" i="1"/>
                              <m:t>𝟐</m:t>
                            </m:r>
                          </m:sub>
                        </m:sSub>
                      </m:e>
                    </m:nary>
                  </m:oMath>
                </a14:m>
                <a:endParaRPr lang="en-US" altLang="zh-CN" b="1" dirty="0"/>
              </a:p>
            </p:txBody>
          </p:sp>
        </mc:Choice>
        <mc:Fallback>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5"/>
                <a:stretch>
                  <a:fillRect l="-1468" t="-2318" r="-1284" b="-33775"/>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977376" y="3839685"/>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954752" y="3813049"/>
            <a:ext cx="2865284" cy="2591401"/>
          </a:xfrm>
          <a:prstGeom prst="rect">
            <a:avLst/>
          </a:prstGeom>
          <a:noFill/>
          <a:ln>
            <a:noFill/>
          </a:ln>
        </p:spPr>
      </p:pic>
      <p:pic>
        <p:nvPicPr>
          <p:cNvPr id="13" name="图片 12">
            <a:extLst>
              <a:ext uri="{FF2B5EF4-FFF2-40B4-BE49-F238E27FC236}">
                <a16:creationId xmlns:a16="http://schemas.microsoft.com/office/drawing/2014/main" id="{B5288FD2-A33B-4502-B510-22D29707AFBB}"/>
              </a:ext>
            </a:extLst>
          </p:cNvPr>
          <p:cNvPicPr>
            <a:picLocks noChangeAspect="1"/>
          </p:cNvPicPr>
          <p:nvPr/>
        </p:nvPicPr>
        <p:blipFill>
          <a:blip r:embed="rId9"/>
          <a:stretch>
            <a:fillRect/>
          </a:stretch>
        </p:blipFill>
        <p:spPr>
          <a:xfrm>
            <a:off x="8746664" y="3689825"/>
            <a:ext cx="3381375" cy="2714625"/>
          </a:xfrm>
          <a:prstGeom prst="rect">
            <a:avLst/>
          </a:prstGeom>
        </p:spPr>
      </p:pic>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1109604"/>
                <a:ext cx="4731726" cy="2269211"/>
              </a:xfrm>
              <a:prstGeom prst="rect">
                <a:avLst/>
              </a:prstGeom>
              <a:noFill/>
            </p:spPr>
            <p:txBody>
              <a:bodyPr wrap="square" rtlCol="0">
                <a:spAutoFit/>
              </a:bodyPr>
              <a:lstStyle/>
              <a:p>
                <a:r>
                  <a:rPr lang="zh-CN" altLang="en-US" b="1" dirty="0"/>
                  <a:t>意图不确定性</a:t>
                </a:r>
                <a:endParaRPr lang="en-US" altLang="zh-CN" b="1" dirty="0"/>
              </a:p>
              <a:p>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dirty="0">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的意图不确定</a:t>
                </a:r>
                <a:r>
                  <a:rPr lang="zh-CN" altLang="en-US" dirty="0"/>
                  <a:t>性，</a:t>
                </a:r>
                <a:r>
                  <a:rPr lang="zh-CN" altLang="zh-CN" dirty="0"/>
                  <a:t>使用</a:t>
                </a:r>
                <a14:m>
                  <m:oMath xmlns:m="http://schemas.openxmlformats.org/officeDocument/2006/math">
                    <m:sSub>
                      <m:sSubPr>
                        <m:ctrlPr>
                          <a:rPr lang="zh-CN" altLang="zh-CN" i="1"/>
                        </m:ctrlPr>
                      </m:sSubPr>
                      <m:e>
                        <m:r>
                          <a:rPr lang="en-US" altLang="zh-CN" i="1"/>
                          <m:t>𝑂</m:t>
                        </m:r>
                      </m:e>
                      <m:sub>
                        <m:r>
                          <a:rPr lang="en-US" altLang="zh-CN" i="1"/>
                          <m:t>𝑚</m:t>
                        </m:r>
                        <m:r>
                          <a:rPr lang="en-US" altLang="zh-CN" i="1"/>
                          <m:t>,</m:t>
                        </m:r>
                        <m:r>
                          <a:rPr lang="en-US" altLang="zh-CN" i="1"/>
                          <m:t>𝑐𝑙𝑠</m:t>
                        </m:r>
                      </m:sub>
                    </m:sSub>
                  </m:oMath>
                </a14:m>
                <a:r>
                  <a:rPr lang="zh-CN" altLang="zh-CN" dirty="0"/>
                  <a:t>表示轨迹状态序列</a:t>
                </a:r>
                <a:r>
                  <a:rPr lang="zh-CN" altLang="en-US" dirty="0"/>
                  <a:t>。</a:t>
                </a:r>
                <a:endParaRPr lang="en-US" altLang="zh-CN" dirty="0"/>
              </a:p>
              <a:p>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1109604"/>
                <a:ext cx="4731726" cy="2269211"/>
              </a:xfrm>
              <a:prstGeom prst="rect">
                <a:avLst/>
              </a:prstGeom>
              <a:blipFill>
                <a:blip r:embed="rId5"/>
                <a:stretch>
                  <a:fillRect l="-1160" t="-2151" b="-206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F74CAC8F-9A15-4C11-A3FB-8AA1FD741765}"/>
                  </a:ext>
                </a:extLst>
              </p:cNvPr>
              <p:cNvSpPr txBox="1"/>
              <p:nvPr/>
            </p:nvSpPr>
            <p:spPr>
              <a:xfrm>
                <a:off x="6887846" y="3354517"/>
                <a:ext cx="4415266" cy="1449756"/>
              </a:xfrm>
              <a:prstGeom prst="rect">
                <a:avLst/>
              </a:prstGeom>
              <a:noFill/>
            </p:spPr>
            <p:txBody>
              <a:bodyPr wrap="square">
                <a:spAutoFit/>
              </a:bodyPr>
              <a:lstStyle/>
              <a:p>
                <a:pPr algn="just">
                  <a:lnSpc>
                    <a:spcPct val="125000"/>
                  </a:lnSpc>
                </a:pPr>
                <a:r>
                  <a:rPr lang="zh-CN" altLang="en-US" b="1" dirty="0"/>
                  <a:t>控制不确定性</a:t>
                </a:r>
                <a:endParaRPr lang="en-US" altLang="zh-CN" sz="1800" dirty="0">
                  <a:effectLst/>
                  <a:latin typeface="Times New Roman" panose="02020603050405020304" pitchFamily="18" charset="0"/>
                  <a:ea typeface="宋体" panose="02010600030101010101" pitchFamily="2" charset="-122"/>
                </a:endParaRPr>
              </a:p>
              <a:p>
                <a:pPr indent="266700" algn="just">
                  <a:lnSpc>
                    <a:spcPct val="125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轨迹预测点的双变量高斯分布（</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6" y="3354517"/>
                <a:ext cx="4415266" cy="1449756"/>
              </a:xfrm>
              <a:prstGeom prst="rect">
                <a:avLst/>
              </a:prstGeom>
              <a:blipFill>
                <a:blip r:embed="rId6"/>
                <a:stretch>
                  <a:fillRect l="-1243" t="-840" r="-6215" b="-16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𝑝</m:t>
                          </m:r>
                        </m:e>
                        <m:sub>
                          <m:r>
                            <a:rPr lang="en-US" altLang="zh-CN" i="1"/>
                            <m:t>𝑝</m:t>
                          </m:r>
                        </m:sub>
                      </m:sSub>
                      <m:d>
                        <m:dPr>
                          <m:ctrlPr>
                            <a:rPr lang="zh-CN" altLang="zh-CN" i="1"/>
                          </m:ctrlPr>
                        </m:dPr>
                        <m:e>
                          <m:r>
                            <a:rPr lang="en-US" altLang="zh-CN" i="1"/>
                            <m:t>𝑠</m:t>
                          </m:r>
                        </m:e>
                        <m:e>
                          <m:r>
                            <a:rPr lang="en-US" altLang="zh-CN" i="1"/>
                            <m:t>𝑥</m:t>
                          </m:r>
                        </m:e>
                      </m:d>
                      <m:r>
                        <a:rPr lang="en-US" altLang="zh-CN" i="1"/>
                        <m:t>=</m:t>
                      </m:r>
                      <m:nary>
                        <m:naryPr>
                          <m:chr m:val="∑"/>
                          <m:ctrlPr>
                            <a:rPr lang="zh-CN" altLang="zh-CN" i="1"/>
                          </m:ctrlPr>
                        </m:naryPr>
                        <m:sub>
                          <m:r>
                            <a:rPr lang="en-US" altLang="zh-CN" i="1"/>
                            <m:t>𝑘</m:t>
                          </m:r>
                          <m:r>
                            <a:rPr lang="en-US" altLang="zh-CN" i="1"/>
                            <m:t>=1</m:t>
                          </m:r>
                        </m:sub>
                        <m:sup>
                          <m:r>
                            <a:rPr lang="en-US" altLang="zh-CN" i="1"/>
                            <m:t>𝐾</m:t>
                          </m:r>
                        </m:sup>
                        <m:e>
                          <m:r>
                            <a:rPr lang="en-US" altLang="zh-CN" i="1"/>
                            <m:t>𝜋</m:t>
                          </m:r>
                          <m:d>
                            <m:dPr>
                              <m:ctrlPr>
                                <a:rPr lang="zh-CN" altLang="zh-CN" i="1"/>
                              </m:ctrlPr>
                            </m:dPr>
                            <m:e>
                              <m:sSubSup>
                                <m:sSubSupPr>
                                  <m:ctrlPr>
                                    <a:rPr lang="zh-CN" altLang="zh-CN" i="1"/>
                                  </m:ctrlPr>
                                </m:sSubSupPr>
                                <m:e>
                                  <m:r>
                                    <a:rPr lang="en-US" altLang="zh-CN" i="1"/>
                                    <m:t>𝑂</m:t>
                                  </m:r>
                                </m:e>
                                <m:sub>
                                  <m:r>
                                    <a:rPr lang="en-US" altLang="zh-CN" i="1"/>
                                    <m:t>𝑚</m:t>
                                  </m:r>
                                  <m:r>
                                    <a:rPr lang="en-US" altLang="zh-CN" i="1"/>
                                    <m:t>,</m:t>
                                  </m:r>
                                  <m:r>
                                    <a:rPr lang="en-US" altLang="zh-CN" i="1"/>
                                    <m:t>𝑐𝑙𝑠</m:t>
                                  </m:r>
                                </m:sub>
                                <m:sup>
                                  <m:r>
                                    <a:rPr lang="en-US" altLang="zh-CN" i="1"/>
                                    <m:t>𝑘</m:t>
                                  </m:r>
                                </m:sup>
                              </m:sSubSup>
                            </m:e>
                            <m:e>
                              <m:r>
                                <a:rPr lang="en-US" altLang="zh-CN" i="1"/>
                                <m:t>𝑥</m:t>
                              </m:r>
                            </m:e>
                          </m:d>
                          <m:nary>
                            <m:naryPr>
                              <m:chr m:val="∏"/>
                              <m:ctrlPr>
                                <a:rPr lang="zh-CN" altLang="zh-CN" i="1"/>
                              </m:ctrlPr>
                            </m:naryPr>
                            <m:sub>
                              <m:r>
                                <a:rPr lang="en-US" altLang="zh-CN" i="1"/>
                                <m:t>𝑡</m:t>
                              </m:r>
                              <m:r>
                                <a:rPr lang="en-US" altLang="zh-CN" i="1"/>
                                <m:t>=1</m:t>
                              </m:r>
                            </m:sub>
                            <m:sup>
                              <m:r>
                                <a:rPr lang="en-US" altLang="zh-CN" i="1"/>
                                <m:t>𝑇</m:t>
                              </m:r>
                            </m:sup>
                            <m:e>
                              <m:r>
                                <a:rPr lang="en-US" altLang="zh-CN" i="1"/>
                                <m:t>𝜑</m:t>
                              </m:r>
                              <m:d>
                                <m:dPr>
                                  <m:ctrlPr>
                                    <a:rPr lang="zh-CN" altLang="zh-CN" i="1"/>
                                  </m:ctrlPr>
                                </m:dPr>
                                <m:e>
                                  <m:sSubSup>
                                    <m:sSubSupPr>
                                      <m:ctrlPr>
                                        <a:rPr lang="zh-CN" altLang="zh-CN" i="1"/>
                                      </m:ctrlPr>
                                    </m:sSubSupPr>
                                    <m:e>
                                      <m:r>
                                        <a:rPr lang="en-US" altLang="zh-CN" i="1"/>
                                        <m:t>𝑠</m:t>
                                      </m:r>
                                    </m:e>
                                    <m:sub>
                                      <m:r>
                                        <a:rPr lang="en-US" altLang="zh-CN" i="1"/>
                                        <m:t>𝑡</m:t>
                                      </m:r>
                                    </m:sub>
                                    <m:sup>
                                      <m:r>
                                        <a:rPr lang="en-US" altLang="zh-CN" i="1"/>
                                        <m:t>𝑘</m:t>
                                      </m:r>
                                    </m:sup>
                                  </m:sSubSup>
                                </m:e>
                                <m:e>
                                  <m:sSub>
                                    <m:sSubPr>
                                      <m:ctrlPr>
                                        <a:rPr lang="zh-CN" altLang="zh-CN" i="1"/>
                                      </m:ctrlPr>
                                    </m:sSubPr>
                                    <m:e>
                                      <m:r>
                                        <a:rPr lang="en-US" altLang="zh-CN" i="1"/>
                                        <m:t>𝑂</m:t>
                                      </m:r>
                                    </m:e>
                                    <m:sub>
                                      <m:r>
                                        <a:rPr lang="en-US" altLang="zh-CN" i="1"/>
                                        <m:t>𝑚</m:t>
                                      </m:r>
                                      <m:r>
                                        <a:rPr lang="en-US" altLang="zh-CN" i="1"/>
                                        <m:t>,</m:t>
                                      </m:r>
                                      <m:r>
                                        <a:rPr lang="en-US" altLang="zh-CN" i="1"/>
                                        <m:t>𝑐𝑙𝑠</m:t>
                                      </m:r>
                                    </m:sub>
                                  </m:sSub>
                                  <m:r>
                                    <a:rPr lang="en-US" altLang="zh-CN" i="1"/>
                                    <m:t>,</m:t>
                                  </m:r>
                                  <m:r>
                                    <a:rPr lang="en-US" altLang="zh-CN" i="1"/>
                                    <m:t>𝑥</m:t>
                                  </m:r>
                                </m:e>
                              </m:d>
                            </m:e>
                          </m:nary>
                          <m:r>
                            <a:rPr lang="en-US" altLang="zh-CN" i="1"/>
                            <m:t> </m:t>
                          </m:r>
                        </m:e>
                      </m:nary>
                    </m:oMath>
                  </m:oMathPara>
                </a14:m>
                <a:endParaRPr lang="zh-CN" altLang="en-US" dirty="0"/>
              </a:p>
            </p:txBody>
          </p:sp>
        </mc:Choice>
        <mc:Fallback>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8|8.3|2.3"/>
</p:tagLst>
</file>

<file path=ppt/tags/tag2.xml><?xml version="1.0" encoding="utf-8"?>
<p:tagLst xmlns:a="http://schemas.openxmlformats.org/drawingml/2006/main" xmlns:r="http://schemas.openxmlformats.org/officeDocument/2006/relationships" xmlns:p="http://schemas.openxmlformats.org/presentationml/2006/main">
  <p:tag name="TIMING" val="|27.2|5.8"/>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4200</TotalTime>
  <Words>4591</Words>
  <Application>Microsoft Office PowerPoint</Application>
  <PresentationFormat>宽屏</PresentationFormat>
  <Paragraphs>311</Paragraphs>
  <Slides>34</Slides>
  <Notes>34</Notes>
  <HiddenSlides>0</HiddenSlides>
  <MMClips>2</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34</vt:i4>
      </vt:variant>
    </vt:vector>
  </HeadingPairs>
  <TitlesOfParts>
    <vt:vector size="49" baseType="lpstr">
      <vt:lpstr>方正兰亭中黑_GBK</vt:lpstr>
      <vt:lpstr>楷体</vt:lpstr>
      <vt:lpstr>宋体</vt:lpstr>
      <vt:lpstr>微软雅黑</vt:lpstr>
      <vt:lpstr>Arial</vt:lpstr>
      <vt:lpstr>Calibri</vt:lpstr>
      <vt:lpstr>Calibri Light</vt:lpstr>
      <vt:lpstr>Cambria Math</vt:lpstr>
      <vt:lpstr>Impact</vt:lpstr>
      <vt:lpstr>Times New Roman</vt:lpstr>
      <vt:lpstr>Wingdings</vt:lpstr>
      <vt:lpstr>Office 主题</vt:lpstr>
      <vt:lpstr>Equation</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335</cp:revision>
  <dcterms:created xsi:type="dcterms:W3CDTF">2018-11-15T04:34:00Z</dcterms:created>
  <dcterms:modified xsi:type="dcterms:W3CDTF">2021-05-29T09:09:58Z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